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80" d="100"/>
          <a:sy n="80" d="100"/>
        </p:scale>
        <p:origin x="5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4D2D74-1BB8-4189-9258-5670F4201BB3}" type="datetimeFigureOut">
              <a:rPr lang="en-US" smtClean="0"/>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744D9-E9EA-4BCB-865C-9FB94D6693EF}" type="slidenum">
              <a:rPr lang="en-US" smtClean="0"/>
              <a:t>‹#›</a:t>
            </a:fld>
            <a:endParaRPr lang="en-US"/>
          </a:p>
        </p:txBody>
      </p:sp>
    </p:spTree>
    <p:extLst>
      <p:ext uri="{BB962C8B-B14F-4D97-AF65-F5344CB8AC3E}">
        <p14:creationId xmlns:p14="http://schemas.microsoft.com/office/powerpoint/2010/main" val="1300057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4D2D74-1BB8-4189-9258-5670F4201BB3}" type="datetimeFigureOut">
              <a:rPr lang="en-US" smtClean="0"/>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744D9-E9EA-4BCB-865C-9FB94D6693EF}" type="slidenum">
              <a:rPr lang="en-US" smtClean="0"/>
              <a:t>‹#›</a:t>
            </a:fld>
            <a:endParaRPr lang="en-US"/>
          </a:p>
        </p:txBody>
      </p:sp>
    </p:spTree>
    <p:extLst>
      <p:ext uri="{BB962C8B-B14F-4D97-AF65-F5344CB8AC3E}">
        <p14:creationId xmlns:p14="http://schemas.microsoft.com/office/powerpoint/2010/main" val="375214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4D2D74-1BB8-4189-9258-5670F4201BB3}" type="datetimeFigureOut">
              <a:rPr lang="en-US" smtClean="0"/>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744D9-E9EA-4BCB-865C-9FB94D6693EF}" type="slidenum">
              <a:rPr lang="en-US" smtClean="0"/>
              <a:t>‹#›</a:t>
            </a:fld>
            <a:endParaRPr lang="en-US"/>
          </a:p>
        </p:txBody>
      </p:sp>
    </p:spTree>
    <p:extLst>
      <p:ext uri="{BB962C8B-B14F-4D97-AF65-F5344CB8AC3E}">
        <p14:creationId xmlns:p14="http://schemas.microsoft.com/office/powerpoint/2010/main" val="2944035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4D2D74-1BB8-4189-9258-5670F4201BB3}" type="datetimeFigureOut">
              <a:rPr lang="en-US" smtClean="0"/>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744D9-E9EA-4BCB-865C-9FB94D6693EF}" type="slidenum">
              <a:rPr lang="en-US" smtClean="0"/>
              <a:t>‹#›</a:t>
            </a:fld>
            <a:endParaRPr lang="en-US"/>
          </a:p>
        </p:txBody>
      </p:sp>
    </p:spTree>
    <p:extLst>
      <p:ext uri="{BB962C8B-B14F-4D97-AF65-F5344CB8AC3E}">
        <p14:creationId xmlns:p14="http://schemas.microsoft.com/office/powerpoint/2010/main" val="3422455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4D2D74-1BB8-4189-9258-5670F4201BB3}" type="datetimeFigureOut">
              <a:rPr lang="en-US" smtClean="0"/>
              <a:t>9/16/2015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744D9-E9EA-4BCB-865C-9FB94D6693EF}" type="slidenum">
              <a:rPr lang="en-US" smtClean="0"/>
              <a:t>‹#›</a:t>
            </a:fld>
            <a:endParaRPr lang="en-US"/>
          </a:p>
        </p:txBody>
      </p:sp>
    </p:spTree>
    <p:extLst>
      <p:ext uri="{BB962C8B-B14F-4D97-AF65-F5344CB8AC3E}">
        <p14:creationId xmlns:p14="http://schemas.microsoft.com/office/powerpoint/2010/main" val="1728928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4D2D74-1BB8-4189-9258-5670F4201BB3}" type="datetimeFigureOut">
              <a:rPr lang="en-US" smtClean="0"/>
              <a:t>9/16/2015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744D9-E9EA-4BCB-865C-9FB94D6693EF}" type="slidenum">
              <a:rPr lang="en-US" smtClean="0"/>
              <a:t>‹#›</a:t>
            </a:fld>
            <a:endParaRPr lang="en-US"/>
          </a:p>
        </p:txBody>
      </p:sp>
    </p:spTree>
    <p:extLst>
      <p:ext uri="{BB962C8B-B14F-4D97-AF65-F5344CB8AC3E}">
        <p14:creationId xmlns:p14="http://schemas.microsoft.com/office/powerpoint/2010/main" val="4194836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4D2D74-1BB8-4189-9258-5670F4201BB3}" type="datetimeFigureOut">
              <a:rPr lang="en-US" smtClean="0"/>
              <a:t>9/16/2015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0744D9-E9EA-4BCB-865C-9FB94D6693EF}" type="slidenum">
              <a:rPr lang="en-US" smtClean="0"/>
              <a:t>‹#›</a:t>
            </a:fld>
            <a:endParaRPr lang="en-US"/>
          </a:p>
        </p:txBody>
      </p:sp>
    </p:spTree>
    <p:extLst>
      <p:ext uri="{BB962C8B-B14F-4D97-AF65-F5344CB8AC3E}">
        <p14:creationId xmlns:p14="http://schemas.microsoft.com/office/powerpoint/2010/main" val="1281316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4D2D74-1BB8-4189-9258-5670F4201BB3}" type="datetimeFigureOut">
              <a:rPr lang="en-US" smtClean="0"/>
              <a:t>9/16/2015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0744D9-E9EA-4BCB-865C-9FB94D6693EF}" type="slidenum">
              <a:rPr lang="en-US" smtClean="0"/>
              <a:t>‹#›</a:t>
            </a:fld>
            <a:endParaRPr lang="en-US"/>
          </a:p>
        </p:txBody>
      </p:sp>
    </p:spTree>
    <p:extLst>
      <p:ext uri="{BB962C8B-B14F-4D97-AF65-F5344CB8AC3E}">
        <p14:creationId xmlns:p14="http://schemas.microsoft.com/office/powerpoint/2010/main" val="3069762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4D2D74-1BB8-4189-9258-5670F4201BB3}" type="datetimeFigureOut">
              <a:rPr lang="en-US" smtClean="0"/>
              <a:t>9/16/2015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0744D9-E9EA-4BCB-865C-9FB94D6693EF}" type="slidenum">
              <a:rPr lang="en-US" smtClean="0"/>
              <a:t>‹#›</a:t>
            </a:fld>
            <a:endParaRPr lang="en-US"/>
          </a:p>
        </p:txBody>
      </p:sp>
    </p:spTree>
    <p:extLst>
      <p:ext uri="{BB962C8B-B14F-4D97-AF65-F5344CB8AC3E}">
        <p14:creationId xmlns:p14="http://schemas.microsoft.com/office/powerpoint/2010/main" val="426561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4D2D74-1BB8-4189-9258-5670F4201BB3}" type="datetimeFigureOut">
              <a:rPr lang="en-US" smtClean="0"/>
              <a:t>9/16/2015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744D9-E9EA-4BCB-865C-9FB94D6693EF}" type="slidenum">
              <a:rPr lang="en-US" smtClean="0"/>
              <a:t>‹#›</a:t>
            </a:fld>
            <a:endParaRPr lang="en-US"/>
          </a:p>
        </p:txBody>
      </p:sp>
    </p:spTree>
    <p:extLst>
      <p:ext uri="{BB962C8B-B14F-4D97-AF65-F5344CB8AC3E}">
        <p14:creationId xmlns:p14="http://schemas.microsoft.com/office/powerpoint/2010/main" val="1067271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4D2D74-1BB8-4189-9258-5670F4201BB3}" type="datetimeFigureOut">
              <a:rPr lang="en-US" smtClean="0"/>
              <a:t>9/16/2015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744D9-E9EA-4BCB-865C-9FB94D6693EF}" type="slidenum">
              <a:rPr lang="en-US" smtClean="0"/>
              <a:t>‹#›</a:t>
            </a:fld>
            <a:endParaRPr lang="en-US"/>
          </a:p>
        </p:txBody>
      </p:sp>
    </p:spTree>
    <p:extLst>
      <p:ext uri="{BB962C8B-B14F-4D97-AF65-F5344CB8AC3E}">
        <p14:creationId xmlns:p14="http://schemas.microsoft.com/office/powerpoint/2010/main" val="998469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4D2D74-1BB8-4189-9258-5670F4201BB3}" type="datetimeFigureOut">
              <a:rPr lang="en-US" smtClean="0"/>
              <a:t>9/16/2015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0744D9-E9EA-4BCB-865C-9FB94D6693EF}" type="slidenum">
              <a:rPr lang="en-US" smtClean="0"/>
              <a:t>‹#›</a:t>
            </a:fld>
            <a:endParaRPr lang="en-US"/>
          </a:p>
        </p:txBody>
      </p:sp>
    </p:spTree>
    <p:extLst>
      <p:ext uri="{BB962C8B-B14F-4D97-AF65-F5344CB8AC3E}">
        <p14:creationId xmlns:p14="http://schemas.microsoft.com/office/powerpoint/2010/main" val="3217658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b="1" dirty="0" smtClean="0"/>
              <a:t>Using Integration Services to Load Two Fact Tables in the </a:t>
            </a:r>
            <a:r>
              <a:rPr lang="en-US" sz="4400" b="1" dirty="0" err="1" smtClean="0"/>
              <a:t>MaxMinManufacturingDM</a:t>
            </a:r>
            <a:r>
              <a:rPr lang="en-US" sz="4400" b="1" dirty="0" smtClean="0"/>
              <a:t> Database</a:t>
            </a:r>
            <a:endParaRPr lang="en-US" b="1" dirty="0"/>
          </a:p>
        </p:txBody>
      </p:sp>
      <p:sp>
        <p:nvSpPr>
          <p:cNvPr id="3" name="Subtitle 2"/>
          <p:cNvSpPr>
            <a:spLocks noGrp="1"/>
          </p:cNvSpPr>
          <p:nvPr>
            <p:ph type="subTitle" idx="1"/>
          </p:nvPr>
        </p:nvSpPr>
        <p:spPr>
          <a:xfrm>
            <a:off x="1524000" y="4200524"/>
            <a:ext cx="9144000" cy="1057275"/>
          </a:xfrm>
        </p:spPr>
        <p:txBody>
          <a:bodyPr>
            <a:normAutofit lnSpcReduction="10000"/>
          </a:bodyPr>
          <a:lstStyle/>
          <a:p>
            <a:r>
              <a:rPr lang="en-US" dirty="0" smtClean="0"/>
              <a:t>This Tutorial is based on the Learn By Doing Exercise in Chapter 8 of Brian Larson’s Book: Delivering Business Intelligence with Microsoft SQL Server 2012, 3</a:t>
            </a:r>
            <a:r>
              <a:rPr lang="en-US" baseline="30000" dirty="0" smtClean="0"/>
              <a:t>rd</a:t>
            </a:r>
            <a:r>
              <a:rPr lang="en-US" dirty="0" smtClean="0"/>
              <a:t> edition.</a:t>
            </a:r>
            <a:endParaRPr lang="en-US" dirty="0"/>
          </a:p>
        </p:txBody>
      </p:sp>
    </p:spTree>
    <p:extLst>
      <p:ext uri="{BB962C8B-B14F-4D97-AF65-F5344CB8AC3E}">
        <p14:creationId xmlns:p14="http://schemas.microsoft.com/office/powerpoint/2010/main" val="2640097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787" y="1114425"/>
            <a:ext cx="9584267" cy="539115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a:t>
            </a:r>
            <a:endParaRPr lang="en-US" dirty="0"/>
          </a:p>
        </p:txBody>
      </p:sp>
      <p:sp>
        <p:nvSpPr>
          <p:cNvPr id="7" name="Rounded Rectangular Callout 6"/>
          <p:cNvSpPr/>
          <p:nvPr/>
        </p:nvSpPr>
        <p:spPr>
          <a:xfrm>
            <a:off x="4867274" y="1499790"/>
            <a:ext cx="2714625" cy="971551"/>
          </a:xfrm>
          <a:prstGeom prst="wedgeRoundRectCallout">
            <a:avLst>
              <a:gd name="adj1" fmla="val 61520"/>
              <a:gd name="adj2" fmla="val 11761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Right-click the SSIS Package folder and select New SSIS Package.</a:t>
            </a:r>
            <a:endParaRPr lang="en-US" dirty="0"/>
          </a:p>
        </p:txBody>
      </p:sp>
    </p:spTree>
    <p:extLst>
      <p:ext uri="{BB962C8B-B14F-4D97-AF65-F5344CB8AC3E}">
        <p14:creationId xmlns:p14="http://schemas.microsoft.com/office/powerpoint/2010/main" val="3576045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55" y="1133474"/>
            <a:ext cx="9770533" cy="54959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4381500" y="3333750"/>
            <a:ext cx="2858733" cy="1214041"/>
          </a:xfrm>
          <a:prstGeom prst="wedgeRoundRectCallout">
            <a:avLst>
              <a:gd name="adj1" fmla="val 74187"/>
              <a:gd name="adj2" fmla="val 14839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Right-click Package1.dtsx and select Rename. Rename Package1.dtsx to </a:t>
            </a:r>
            <a:r>
              <a:rPr lang="en-US" dirty="0" err="1" smtClean="0"/>
              <a:t>FactLoad.dtsx</a:t>
            </a:r>
            <a:r>
              <a:rPr lang="en-US" dirty="0" smtClean="0"/>
              <a:t>.</a:t>
            </a:r>
            <a:endParaRPr lang="en-US" dirty="0"/>
          </a:p>
        </p:txBody>
      </p:sp>
    </p:spTree>
    <p:extLst>
      <p:ext uri="{BB962C8B-B14F-4D97-AF65-F5344CB8AC3E}">
        <p14:creationId xmlns:p14="http://schemas.microsoft.com/office/powerpoint/2010/main" val="201164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055" y="1076324"/>
            <a:ext cx="9872133" cy="555307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5184421" y="2342750"/>
            <a:ext cx="2730854" cy="1248175"/>
          </a:xfrm>
          <a:prstGeom prst="wedgeRoundRectCallout">
            <a:avLst>
              <a:gd name="adj1" fmla="val -83312"/>
              <a:gd name="adj2" fmla="val -3940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Rename it to Load </a:t>
            </a:r>
            <a:r>
              <a:rPr lang="en-US" dirty="0" err="1" smtClean="0"/>
              <a:t>DimBatch</a:t>
            </a:r>
            <a:r>
              <a:rPr lang="en-US" dirty="0" smtClean="0"/>
              <a:t>. Double click it. This takes you to the Data Flow tab.</a:t>
            </a:r>
            <a:endParaRPr lang="en-US" dirty="0"/>
          </a:p>
        </p:txBody>
      </p:sp>
      <p:sp>
        <p:nvSpPr>
          <p:cNvPr id="7" name="Rounded Rectangular Callout 6"/>
          <p:cNvSpPr/>
          <p:nvPr/>
        </p:nvSpPr>
        <p:spPr>
          <a:xfrm>
            <a:off x="371475" y="3142851"/>
            <a:ext cx="3400425" cy="710010"/>
          </a:xfrm>
          <a:prstGeom prst="wedgeRoundRectCallout">
            <a:avLst>
              <a:gd name="adj1" fmla="val 3419"/>
              <a:gd name="adj2" fmla="val -18938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 Data Flow Task and drop it on the Control Flow tab. </a:t>
            </a:r>
            <a:endParaRPr lang="en-US" dirty="0"/>
          </a:p>
        </p:txBody>
      </p:sp>
    </p:spTree>
    <p:extLst>
      <p:ext uri="{BB962C8B-B14F-4D97-AF65-F5344CB8AC3E}">
        <p14:creationId xmlns:p14="http://schemas.microsoft.com/office/powerpoint/2010/main" val="3252190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188" y="1057274"/>
            <a:ext cx="9770534" cy="54959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2628899" y="2576312"/>
            <a:ext cx="2333625" cy="743350"/>
          </a:xfrm>
          <a:prstGeom prst="wedgeRoundRectCallout">
            <a:avLst>
              <a:gd name="adj1" fmla="val 66076"/>
              <a:gd name="adj2" fmla="val 9385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New Flat File Connection…</a:t>
            </a:r>
            <a:endParaRPr lang="en-US" dirty="0"/>
          </a:p>
        </p:txBody>
      </p:sp>
      <p:sp>
        <p:nvSpPr>
          <p:cNvPr id="7" name="Rounded Rectangular Callout 6"/>
          <p:cNvSpPr/>
          <p:nvPr/>
        </p:nvSpPr>
        <p:spPr>
          <a:xfrm>
            <a:off x="466725" y="4505325"/>
            <a:ext cx="3743325" cy="490536"/>
          </a:xfrm>
          <a:prstGeom prst="wedgeRoundRectCallout">
            <a:avLst>
              <a:gd name="adj1" fmla="val 73609"/>
              <a:gd name="adj2" fmla="val 18927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Right-click in the Connections tray.</a:t>
            </a:r>
            <a:endParaRPr lang="en-US" dirty="0"/>
          </a:p>
        </p:txBody>
      </p:sp>
    </p:spTree>
    <p:extLst>
      <p:ext uri="{BB962C8B-B14F-4D97-AF65-F5344CB8AC3E}">
        <p14:creationId xmlns:p14="http://schemas.microsoft.com/office/powerpoint/2010/main" val="1286358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122" y="1066800"/>
            <a:ext cx="9702800" cy="54578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7868884" y="3226392"/>
            <a:ext cx="3523016" cy="2155233"/>
          </a:xfrm>
          <a:prstGeom prst="wedgeRoundRectCallout">
            <a:avLst>
              <a:gd name="adj1" fmla="val -25505"/>
              <a:gd name="adj2" fmla="val -7448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Browse… button. Select CSV Files (*.csv) in the file type drop-down list in the Open dialog box. Navigate to the folder that contains BatchInfo.csv file and select it. Click Open to exit the Open dialog box.</a:t>
            </a:r>
            <a:endParaRPr lang="en-US" dirty="0"/>
          </a:p>
        </p:txBody>
      </p:sp>
      <p:sp>
        <p:nvSpPr>
          <p:cNvPr id="7" name="Rounded Rectangular Callout 6"/>
          <p:cNvSpPr/>
          <p:nvPr/>
        </p:nvSpPr>
        <p:spPr>
          <a:xfrm>
            <a:off x="7505700" y="1669702"/>
            <a:ext cx="3381375" cy="744238"/>
          </a:xfrm>
          <a:prstGeom prst="wedgeRoundRectCallout">
            <a:avLst>
              <a:gd name="adj1" fmla="val -83294"/>
              <a:gd name="adj2" fmla="val -4434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Type BatchInfo.CSV File for the connection manager name.</a:t>
            </a:r>
            <a:endParaRPr lang="en-US" dirty="0"/>
          </a:p>
        </p:txBody>
      </p:sp>
      <p:sp>
        <p:nvSpPr>
          <p:cNvPr id="9" name="Rounded Rectangular Callout 8"/>
          <p:cNvSpPr/>
          <p:nvPr/>
        </p:nvSpPr>
        <p:spPr>
          <a:xfrm>
            <a:off x="3157537" y="4737398"/>
            <a:ext cx="3548063" cy="434677"/>
          </a:xfrm>
          <a:prstGeom prst="wedgeRoundRectCallout">
            <a:avLst>
              <a:gd name="adj1" fmla="val -15313"/>
              <a:gd name="adj2" fmla="val -14960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Be sure that this box is checked.</a:t>
            </a:r>
            <a:endParaRPr lang="en-US" dirty="0"/>
          </a:p>
        </p:txBody>
      </p:sp>
      <p:sp>
        <p:nvSpPr>
          <p:cNvPr id="10" name="Rounded Rectangular Callout 9"/>
          <p:cNvSpPr/>
          <p:nvPr/>
        </p:nvSpPr>
        <p:spPr>
          <a:xfrm>
            <a:off x="1383505" y="3226392"/>
            <a:ext cx="1978820" cy="434677"/>
          </a:xfrm>
          <a:prstGeom prst="wedgeRoundRectCallout">
            <a:avLst>
              <a:gd name="adj1" fmla="val 58893"/>
              <a:gd name="adj2" fmla="val -21534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Select Columns.</a:t>
            </a:r>
            <a:endParaRPr lang="en-US" dirty="0"/>
          </a:p>
        </p:txBody>
      </p:sp>
    </p:spTree>
    <p:extLst>
      <p:ext uri="{BB962C8B-B14F-4D97-AF65-F5344CB8AC3E}">
        <p14:creationId xmlns:p14="http://schemas.microsoft.com/office/powerpoint/2010/main" val="2913100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787" y="1114424"/>
            <a:ext cx="9635067" cy="5419725"/>
          </a:xfrm>
        </p:spPr>
      </p:pic>
      <p:sp>
        <p:nvSpPr>
          <p:cNvPr id="5"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8343900" y="2326927"/>
            <a:ext cx="2676525" cy="959198"/>
          </a:xfrm>
          <a:prstGeom prst="wedgeRoundRectCallout">
            <a:avLst>
              <a:gd name="adj1" fmla="val -110340"/>
              <a:gd name="adj2" fmla="val 4899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Note the content of the columns being read from the BatchInfo.CSV text file.</a:t>
            </a:r>
            <a:endParaRPr lang="en-US" dirty="0"/>
          </a:p>
        </p:txBody>
      </p:sp>
      <p:sp>
        <p:nvSpPr>
          <p:cNvPr id="7" name="Rounded Rectangular Callout 6"/>
          <p:cNvSpPr/>
          <p:nvPr/>
        </p:nvSpPr>
        <p:spPr>
          <a:xfrm>
            <a:off x="1352145" y="2806526"/>
            <a:ext cx="2127317" cy="479599"/>
          </a:xfrm>
          <a:prstGeom prst="wedgeRoundRectCallout">
            <a:avLst>
              <a:gd name="adj1" fmla="val 49467"/>
              <a:gd name="adj2" fmla="val -8004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Advanced</a:t>
            </a:r>
            <a:endParaRPr lang="en-US" dirty="0"/>
          </a:p>
        </p:txBody>
      </p:sp>
    </p:spTree>
    <p:extLst>
      <p:ext uri="{BB962C8B-B14F-4D97-AF65-F5344CB8AC3E}">
        <p14:creationId xmlns:p14="http://schemas.microsoft.com/office/powerpoint/2010/main" val="3722627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587" y="1143000"/>
            <a:ext cx="9787467" cy="550545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5086350" y="1583140"/>
            <a:ext cx="2676525" cy="959198"/>
          </a:xfrm>
          <a:prstGeom prst="wedgeRoundRectCallout">
            <a:avLst>
              <a:gd name="adj1" fmla="val 48734"/>
              <a:gd name="adj2" fmla="val 18107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Change the data type to four-byte signed integer [DT_14]</a:t>
            </a:r>
            <a:endParaRPr lang="en-US" dirty="0"/>
          </a:p>
        </p:txBody>
      </p:sp>
      <p:sp>
        <p:nvSpPr>
          <p:cNvPr id="7" name="Rounded Rectangular Callout 6"/>
          <p:cNvSpPr/>
          <p:nvPr/>
        </p:nvSpPr>
        <p:spPr>
          <a:xfrm>
            <a:off x="1828395" y="3046325"/>
            <a:ext cx="2448330" cy="479599"/>
          </a:xfrm>
          <a:prstGeom prst="wedgeRoundRectCallout">
            <a:avLst>
              <a:gd name="adj1" fmla="val 49467"/>
              <a:gd name="adj2" fmla="val -8004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a:t>
            </a:r>
            <a:r>
              <a:rPr lang="en-US" dirty="0" err="1" smtClean="0"/>
              <a:t>BatchNumber</a:t>
            </a:r>
            <a:endParaRPr lang="en-US" dirty="0"/>
          </a:p>
        </p:txBody>
      </p:sp>
      <p:sp>
        <p:nvSpPr>
          <p:cNvPr id="8" name="Rounded Rectangular Callout 7"/>
          <p:cNvSpPr/>
          <p:nvPr/>
        </p:nvSpPr>
        <p:spPr>
          <a:xfrm>
            <a:off x="8348489" y="2069753"/>
            <a:ext cx="3486150" cy="1587848"/>
          </a:xfrm>
          <a:prstGeom prst="wedgeRoundRectCallout">
            <a:avLst>
              <a:gd name="adj1" fmla="val -18728"/>
              <a:gd name="adj2" fmla="val 4105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Similarly, change the data type for the </a:t>
            </a:r>
            <a:r>
              <a:rPr lang="en-US" dirty="0" err="1" smtClean="0"/>
              <a:t>MachineNumber</a:t>
            </a:r>
            <a:r>
              <a:rPr lang="en-US" dirty="0" smtClean="0"/>
              <a:t>, </a:t>
            </a:r>
            <a:r>
              <a:rPr lang="en-US" dirty="0" err="1" smtClean="0"/>
              <a:t>ProductCode</a:t>
            </a:r>
            <a:r>
              <a:rPr lang="en-US" dirty="0" smtClean="0"/>
              <a:t>, </a:t>
            </a:r>
            <a:r>
              <a:rPr lang="en-US" dirty="0" err="1" smtClean="0"/>
              <a:t>NumberProduced</a:t>
            </a:r>
            <a:r>
              <a:rPr lang="en-US" dirty="0" smtClean="0"/>
              <a:t>, and </a:t>
            </a:r>
            <a:r>
              <a:rPr lang="en-US" dirty="0" err="1" smtClean="0"/>
              <a:t>NumberRejected</a:t>
            </a:r>
            <a:r>
              <a:rPr lang="en-US" dirty="0" smtClean="0"/>
              <a:t> columns to four-byte signed integer [DT_14].</a:t>
            </a:r>
            <a:endParaRPr lang="en-US" dirty="0"/>
          </a:p>
        </p:txBody>
      </p:sp>
      <p:sp>
        <p:nvSpPr>
          <p:cNvPr id="9" name="Rounded Rectangular Callout 8"/>
          <p:cNvSpPr/>
          <p:nvPr/>
        </p:nvSpPr>
        <p:spPr>
          <a:xfrm>
            <a:off x="8348489" y="4165253"/>
            <a:ext cx="3014489" cy="1587848"/>
          </a:xfrm>
          <a:prstGeom prst="wedgeRoundRectCallout">
            <a:avLst>
              <a:gd name="adj1" fmla="val -18728"/>
              <a:gd name="adj2" fmla="val 4105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Similarly, change the data type for the </a:t>
            </a:r>
            <a:r>
              <a:rPr lang="en-US" dirty="0" err="1" smtClean="0"/>
              <a:t>TimeStarted</a:t>
            </a:r>
            <a:r>
              <a:rPr lang="en-US" dirty="0" smtClean="0"/>
              <a:t> and </a:t>
            </a:r>
            <a:r>
              <a:rPr lang="en-US" dirty="0" err="1" smtClean="0"/>
              <a:t>TimeStopped</a:t>
            </a:r>
            <a:r>
              <a:rPr lang="en-US" dirty="0" smtClean="0"/>
              <a:t> columns to database timestamp [DT_DBTIMESTAMP].</a:t>
            </a:r>
            <a:endParaRPr lang="en-US" dirty="0"/>
          </a:p>
        </p:txBody>
      </p:sp>
      <p:sp>
        <p:nvSpPr>
          <p:cNvPr id="10" name="Rounded Rectangular Callout 9"/>
          <p:cNvSpPr/>
          <p:nvPr/>
        </p:nvSpPr>
        <p:spPr>
          <a:xfrm>
            <a:off x="4200120" y="5627600"/>
            <a:ext cx="2448330" cy="479599"/>
          </a:xfrm>
          <a:prstGeom prst="wedgeRoundRectCallout">
            <a:avLst>
              <a:gd name="adj1" fmla="val 84481"/>
              <a:gd name="adj2" fmla="val -258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5. Click the OK button.</a:t>
            </a:r>
            <a:endParaRPr lang="en-US" dirty="0"/>
          </a:p>
        </p:txBody>
      </p:sp>
    </p:spTree>
    <p:extLst>
      <p:ext uri="{BB962C8B-B14F-4D97-AF65-F5344CB8AC3E}">
        <p14:creationId xmlns:p14="http://schemas.microsoft.com/office/powerpoint/2010/main" val="378173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855" y="1104900"/>
            <a:ext cx="9550400" cy="537210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5010149" y="2712244"/>
            <a:ext cx="2019301" cy="976313"/>
          </a:xfrm>
          <a:prstGeom prst="wedgeRoundRectCallout">
            <a:avLst>
              <a:gd name="adj1" fmla="val -76781"/>
              <a:gd name="adj2" fmla="val -3427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Drop it here. Double click it to open a dialog box.</a:t>
            </a:r>
            <a:endParaRPr lang="en-US" dirty="0"/>
          </a:p>
        </p:txBody>
      </p:sp>
      <p:sp>
        <p:nvSpPr>
          <p:cNvPr id="7" name="Rounded Rectangular Callout 6"/>
          <p:cNvSpPr/>
          <p:nvPr/>
        </p:nvSpPr>
        <p:spPr>
          <a:xfrm>
            <a:off x="3090861" y="4300538"/>
            <a:ext cx="2643189" cy="490536"/>
          </a:xfrm>
          <a:prstGeom prst="wedgeRoundRectCallout">
            <a:avLst>
              <a:gd name="adj1" fmla="val -71684"/>
              <a:gd name="adj2" fmla="val 2228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 Flat File Source.</a:t>
            </a:r>
            <a:endParaRPr lang="en-US" dirty="0"/>
          </a:p>
        </p:txBody>
      </p:sp>
    </p:spTree>
    <p:extLst>
      <p:ext uri="{BB962C8B-B14F-4D97-AF65-F5344CB8AC3E}">
        <p14:creationId xmlns:p14="http://schemas.microsoft.com/office/powerpoint/2010/main" val="3305936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187" y="1057275"/>
            <a:ext cx="9787467" cy="550545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6205536" y="2795587"/>
            <a:ext cx="2176464" cy="909637"/>
          </a:xfrm>
          <a:prstGeom prst="wedgeRoundRectCallout">
            <a:avLst>
              <a:gd name="adj1" fmla="val -87309"/>
              <a:gd name="adj2" fmla="val -9817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Be sure that BatchInfo.CSV File is selected.</a:t>
            </a:r>
            <a:endParaRPr lang="en-US" dirty="0"/>
          </a:p>
        </p:txBody>
      </p:sp>
      <p:sp>
        <p:nvSpPr>
          <p:cNvPr id="7" name="Rounded Rectangular Callout 6"/>
          <p:cNvSpPr/>
          <p:nvPr/>
        </p:nvSpPr>
        <p:spPr>
          <a:xfrm>
            <a:off x="3881437" y="3905249"/>
            <a:ext cx="1966914" cy="490536"/>
          </a:xfrm>
          <a:prstGeom prst="wedgeRoundRectCallout">
            <a:avLst>
              <a:gd name="adj1" fmla="val -72067"/>
              <a:gd name="adj2" fmla="val -39907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Columns.</a:t>
            </a:r>
            <a:endParaRPr lang="en-US" dirty="0"/>
          </a:p>
        </p:txBody>
      </p:sp>
    </p:spTree>
    <p:extLst>
      <p:ext uri="{BB962C8B-B14F-4D97-AF65-F5344CB8AC3E}">
        <p14:creationId xmlns:p14="http://schemas.microsoft.com/office/powerpoint/2010/main" val="2273105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055" y="1076325"/>
            <a:ext cx="9714795" cy="5464572"/>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7748585" y="2624137"/>
            <a:ext cx="2414589" cy="909637"/>
          </a:xfrm>
          <a:prstGeom prst="wedgeRoundRectCallout">
            <a:avLst>
              <a:gd name="adj1" fmla="val -78631"/>
              <a:gd name="adj2" fmla="val -3953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Uncheck all of the  columns except the </a:t>
            </a:r>
            <a:r>
              <a:rPr lang="en-US" dirty="0" err="1" smtClean="0"/>
              <a:t>BatchNumber</a:t>
            </a:r>
            <a:r>
              <a:rPr lang="en-US" dirty="0" smtClean="0"/>
              <a:t> column.</a:t>
            </a:r>
            <a:endParaRPr lang="en-US" dirty="0"/>
          </a:p>
        </p:txBody>
      </p:sp>
      <p:sp>
        <p:nvSpPr>
          <p:cNvPr id="7" name="Rounded Rectangular Callout 6"/>
          <p:cNvSpPr/>
          <p:nvPr/>
        </p:nvSpPr>
        <p:spPr>
          <a:xfrm>
            <a:off x="4462461" y="4895849"/>
            <a:ext cx="2405063" cy="490536"/>
          </a:xfrm>
          <a:prstGeom prst="wedgeRoundRectCallout">
            <a:avLst>
              <a:gd name="adj1" fmla="val 44369"/>
              <a:gd name="adj2" fmla="val 15626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Tree>
    <p:extLst>
      <p:ext uri="{BB962C8B-B14F-4D97-AF65-F5344CB8AC3E}">
        <p14:creationId xmlns:p14="http://schemas.microsoft.com/office/powerpoint/2010/main" val="4206311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Purpose of this Tutorial </a:t>
            </a:r>
            <a:endParaRPr lang="en-US" b="1" dirty="0"/>
          </a:p>
        </p:txBody>
      </p:sp>
      <p:sp>
        <p:nvSpPr>
          <p:cNvPr id="3" name="Content Placeholder 2"/>
          <p:cNvSpPr>
            <a:spLocks noGrp="1"/>
          </p:cNvSpPr>
          <p:nvPr>
            <p:ph idx="1"/>
          </p:nvPr>
        </p:nvSpPr>
        <p:spPr>
          <a:xfrm>
            <a:off x="857250" y="1562100"/>
            <a:ext cx="10382250" cy="4733925"/>
          </a:xfrm>
        </p:spPr>
        <p:txBody>
          <a:bodyPr>
            <a:normAutofit fontScale="85000" lnSpcReduction="20000"/>
          </a:bodyPr>
          <a:lstStyle/>
          <a:p>
            <a:r>
              <a:rPr lang="en-US" dirty="0" smtClean="0"/>
              <a:t>To extract some fact data from a source text file (BatchInfo.CSV) and from a database (</a:t>
            </a:r>
            <a:r>
              <a:rPr lang="en-US" dirty="0" err="1" smtClean="0"/>
              <a:t>OrderProcessingSystem</a:t>
            </a:r>
            <a:r>
              <a:rPr lang="en-US" dirty="0" smtClean="0"/>
              <a:t>), which is an OLTP database based on a relational data model. The BatchInfo.CSV and </a:t>
            </a:r>
            <a:r>
              <a:rPr lang="en-US" dirty="0" err="1" smtClean="0"/>
              <a:t>OrderProcessingSystem</a:t>
            </a:r>
            <a:r>
              <a:rPr lang="en-US" dirty="0" smtClean="0"/>
              <a:t> database should be located in the same folder where you stored the </a:t>
            </a:r>
            <a:r>
              <a:rPr lang="en-US" dirty="0" err="1" smtClean="0"/>
              <a:t>MaxMinAccounting</a:t>
            </a:r>
            <a:r>
              <a:rPr lang="en-US" dirty="0" smtClean="0"/>
              <a:t> database that you downloaded for the second tutorial (see Tutorial 2, Slide #3). If you used the default option, that folder name is …\0071759387_code. </a:t>
            </a:r>
            <a:r>
              <a:rPr lang="en-US" dirty="0" smtClean="0">
                <a:solidFill>
                  <a:srgbClr val="0070C0"/>
                </a:solidFill>
              </a:rPr>
              <a:t>You need to restore the </a:t>
            </a:r>
            <a:r>
              <a:rPr lang="en-US" dirty="0" err="1" smtClean="0">
                <a:solidFill>
                  <a:srgbClr val="0070C0"/>
                </a:solidFill>
              </a:rPr>
              <a:t>OrderProcessingSystem</a:t>
            </a:r>
            <a:r>
              <a:rPr lang="en-US" dirty="0" smtClean="0">
                <a:solidFill>
                  <a:srgbClr val="0070C0"/>
                </a:solidFill>
              </a:rPr>
              <a:t> database using SQL Server Management Studio as follows: Find </a:t>
            </a:r>
            <a:r>
              <a:rPr lang="en-US" dirty="0" err="1" smtClean="0">
                <a:solidFill>
                  <a:srgbClr val="0070C0"/>
                </a:solidFill>
              </a:rPr>
              <a:t>OrderProcessingSystem</a:t>
            </a:r>
            <a:r>
              <a:rPr lang="en-US" dirty="0" smtClean="0">
                <a:solidFill>
                  <a:srgbClr val="0070C0"/>
                </a:solidFill>
              </a:rPr>
              <a:t> Database Install subfolder and open it. You should see a file that explain how to install the </a:t>
            </a:r>
            <a:r>
              <a:rPr lang="en-US" dirty="0" err="1" smtClean="0">
                <a:solidFill>
                  <a:srgbClr val="0070C0"/>
                </a:solidFill>
              </a:rPr>
              <a:t>OrderProcessingSystem</a:t>
            </a:r>
            <a:r>
              <a:rPr lang="en-US" dirty="0" smtClean="0">
                <a:solidFill>
                  <a:srgbClr val="0070C0"/>
                </a:solidFill>
              </a:rPr>
              <a:t> database as well as a backup file. Open the instructions file and follow the steps to restore the </a:t>
            </a:r>
            <a:r>
              <a:rPr lang="en-US" dirty="0" err="1" smtClean="0">
                <a:solidFill>
                  <a:srgbClr val="0070C0"/>
                </a:solidFill>
              </a:rPr>
              <a:t>OrderProcessingSystem</a:t>
            </a:r>
            <a:r>
              <a:rPr lang="en-US" dirty="0" smtClean="0">
                <a:solidFill>
                  <a:srgbClr val="0070C0"/>
                </a:solidFill>
              </a:rPr>
              <a:t> database backup.</a:t>
            </a:r>
          </a:p>
          <a:p>
            <a:r>
              <a:rPr lang="en-US" dirty="0" smtClean="0"/>
              <a:t>If necessary, to do some transformation by aggregating these extracted fact data.</a:t>
            </a:r>
            <a:endParaRPr lang="en-US" dirty="0"/>
          </a:p>
          <a:p>
            <a:r>
              <a:rPr lang="en-US" dirty="0" smtClean="0"/>
              <a:t>To load the extracted fact data to </a:t>
            </a:r>
            <a:r>
              <a:rPr lang="en-US" dirty="0" smtClean="0"/>
              <a:t>the </a:t>
            </a:r>
            <a:r>
              <a:rPr lang="en-US" dirty="0" err="1" smtClean="0"/>
              <a:t>ManufacturingFact</a:t>
            </a:r>
            <a:r>
              <a:rPr lang="en-US" dirty="0" smtClean="0"/>
              <a:t> </a:t>
            </a:r>
            <a:r>
              <a:rPr lang="en-US" dirty="0"/>
              <a:t>and </a:t>
            </a:r>
            <a:r>
              <a:rPr lang="en-US" dirty="0" err="1"/>
              <a:t>InventoryFact</a:t>
            </a:r>
            <a:r>
              <a:rPr lang="en-US" dirty="0"/>
              <a:t> </a:t>
            </a:r>
            <a:r>
              <a:rPr lang="en-US" dirty="0" smtClean="0"/>
              <a:t>tables in the </a:t>
            </a:r>
            <a:r>
              <a:rPr lang="en-US" dirty="0" smtClean="0"/>
              <a:t>destination database (</a:t>
            </a:r>
            <a:r>
              <a:rPr lang="en-US" dirty="0" err="1" smtClean="0"/>
              <a:t>MaxMinManufacturingDM</a:t>
            </a:r>
            <a:r>
              <a:rPr lang="en-US" dirty="0" smtClean="0"/>
              <a:t>). This database is </a:t>
            </a:r>
            <a:r>
              <a:rPr lang="en-US" dirty="0" smtClean="0"/>
              <a:t>a multidimensional database that you have created early in the first tutorial.</a:t>
            </a:r>
            <a:endParaRPr lang="en-US" dirty="0"/>
          </a:p>
        </p:txBody>
      </p:sp>
    </p:spTree>
    <p:extLst>
      <p:ext uri="{BB962C8B-B14F-4D97-AF65-F5344CB8AC3E}">
        <p14:creationId xmlns:p14="http://schemas.microsoft.com/office/powerpoint/2010/main" val="20721303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1522" y="1152524"/>
            <a:ext cx="9601200" cy="540067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5317330" y="2500311"/>
            <a:ext cx="4512470" cy="909639"/>
          </a:xfrm>
          <a:prstGeom prst="wedgeRoundRectCallout">
            <a:avLst>
              <a:gd name="adj1" fmla="val -69462"/>
              <a:gd name="adj2" fmla="val -2514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it. Drag the blue arrow and drop it on top of the Sort item. This connect the Flat File Source item to the Sort item.</a:t>
            </a:r>
            <a:endParaRPr lang="en-US" dirty="0"/>
          </a:p>
        </p:txBody>
      </p:sp>
      <p:sp>
        <p:nvSpPr>
          <p:cNvPr id="7" name="Rounded Rectangular Callout 6"/>
          <p:cNvSpPr/>
          <p:nvPr/>
        </p:nvSpPr>
        <p:spPr>
          <a:xfrm>
            <a:off x="3243261" y="4505323"/>
            <a:ext cx="1957389" cy="647701"/>
          </a:xfrm>
          <a:prstGeom prst="wedgeRoundRectCallout">
            <a:avLst>
              <a:gd name="adj1" fmla="val -31326"/>
              <a:gd name="adj2" fmla="val -17925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a Sort item and drop it here.</a:t>
            </a:r>
            <a:endParaRPr lang="en-US" dirty="0"/>
          </a:p>
        </p:txBody>
      </p:sp>
      <p:sp>
        <p:nvSpPr>
          <p:cNvPr id="8" name="Rounded Rectangular Callout 7"/>
          <p:cNvSpPr/>
          <p:nvPr/>
        </p:nvSpPr>
        <p:spPr>
          <a:xfrm>
            <a:off x="5317330" y="3852861"/>
            <a:ext cx="4512470" cy="647701"/>
          </a:xfrm>
          <a:prstGeom prst="wedgeRoundRectCallout">
            <a:avLst>
              <a:gd name="adj1" fmla="val -72561"/>
              <a:gd name="adj2" fmla="val -10131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Double click it. The Sort Transformation Editor window appears.</a:t>
            </a:r>
            <a:endParaRPr lang="en-US" dirty="0"/>
          </a:p>
        </p:txBody>
      </p:sp>
    </p:spTree>
    <p:extLst>
      <p:ext uri="{BB962C8B-B14F-4D97-AF65-F5344CB8AC3E}">
        <p14:creationId xmlns:p14="http://schemas.microsoft.com/office/powerpoint/2010/main" val="709490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0722" y="1123950"/>
            <a:ext cx="9702800" cy="54578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6565105" y="1433511"/>
            <a:ext cx="4512470" cy="471489"/>
          </a:xfrm>
          <a:prstGeom prst="wedgeRoundRectCallout">
            <a:avLst>
              <a:gd name="adj1" fmla="val -83394"/>
              <a:gd name="adj2" fmla="val 18132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Check the box to the left of </a:t>
            </a:r>
            <a:r>
              <a:rPr lang="en-US" dirty="0" err="1" smtClean="0"/>
              <a:t>BatchNumber</a:t>
            </a:r>
            <a:r>
              <a:rPr lang="en-US" dirty="0" smtClean="0"/>
              <a:t>.</a:t>
            </a:r>
            <a:endParaRPr lang="en-US" dirty="0"/>
          </a:p>
        </p:txBody>
      </p:sp>
      <p:sp>
        <p:nvSpPr>
          <p:cNvPr id="7" name="Rounded Rectangular Callout 6"/>
          <p:cNvSpPr/>
          <p:nvPr/>
        </p:nvSpPr>
        <p:spPr>
          <a:xfrm>
            <a:off x="3871911" y="4200525"/>
            <a:ext cx="2357439" cy="457199"/>
          </a:xfrm>
          <a:prstGeom prst="wedgeRoundRectCallout">
            <a:avLst>
              <a:gd name="adj1" fmla="val -64053"/>
              <a:gd name="adj2" fmla="val 25407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Check the box here.</a:t>
            </a:r>
            <a:endParaRPr lang="en-US" dirty="0"/>
          </a:p>
        </p:txBody>
      </p:sp>
      <p:sp>
        <p:nvSpPr>
          <p:cNvPr id="8" name="Rounded Rectangular Callout 7"/>
          <p:cNvSpPr/>
          <p:nvPr/>
        </p:nvSpPr>
        <p:spPr>
          <a:xfrm>
            <a:off x="6363890" y="4352925"/>
            <a:ext cx="2362200" cy="433387"/>
          </a:xfrm>
          <a:prstGeom prst="wedgeRoundRectCallout">
            <a:avLst>
              <a:gd name="adj1" fmla="val -35833"/>
              <a:gd name="adj2" fmla="val 23398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Tree>
    <p:extLst>
      <p:ext uri="{BB962C8B-B14F-4D97-AF65-F5344CB8AC3E}">
        <p14:creationId xmlns:p14="http://schemas.microsoft.com/office/powerpoint/2010/main" val="2114211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2" y="1095374"/>
            <a:ext cx="9838266" cy="55340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4974430" y="3176586"/>
            <a:ext cx="4512470" cy="909639"/>
          </a:xfrm>
          <a:prstGeom prst="wedgeRoundRectCallout">
            <a:avLst>
              <a:gd name="adj1" fmla="val -69462"/>
              <a:gd name="adj2" fmla="val -2514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it. Drag the blue arrow and drop it on top of the Derived Column item. This connect the Sort item to the Derived Column item.</a:t>
            </a:r>
            <a:endParaRPr lang="en-US" dirty="0"/>
          </a:p>
        </p:txBody>
      </p:sp>
      <p:sp>
        <p:nvSpPr>
          <p:cNvPr id="7" name="Rounded Rectangular Callout 6"/>
          <p:cNvSpPr/>
          <p:nvPr/>
        </p:nvSpPr>
        <p:spPr>
          <a:xfrm>
            <a:off x="2786061" y="4805361"/>
            <a:ext cx="1957389" cy="957264"/>
          </a:xfrm>
          <a:prstGeom prst="wedgeRoundRectCallout">
            <a:avLst>
              <a:gd name="adj1" fmla="val -20134"/>
              <a:gd name="adj2" fmla="val -9789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a Derived Column item and drop it here.</a:t>
            </a:r>
            <a:endParaRPr lang="en-US" dirty="0"/>
          </a:p>
        </p:txBody>
      </p:sp>
      <p:sp>
        <p:nvSpPr>
          <p:cNvPr id="8" name="Rounded Rectangular Callout 7"/>
          <p:cNvSpPr/>
          <p:nvPr/>
        </p:nvSpPr>
        <p:spPr>
          <a:xfrm>
            <a:off x="5460205" y="4481511"/>
            <a:ext cx="4512470" cy="647701"/>
          </a:xfrm>
          <a:prstGeom prst="wedgeRoundRectCallout">
            <a:avLst>
              <a:gd name="adj1" fmla="val -72561"/>
              <a:gd name="adj2" fmla="val -10131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Double click it. The Derived Column Transformation Editor window appears.</a:t>
            </a:r>
            <a:endParaRPr lang="en-US" dirty="0"/>
          </a:p>
        </p:txBody>
      </p:sp>
    </p:spTree>
    <p:extLst>
      <p:ext uri="{BB962C8B-B14F-4D97-AF65-F5344CB8AC3E}">
        <p14:creationId xmlns:p14="http://schemas.microsoft.com/office/powerpoint/2010/main" val="384191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987" y="1085850"/>
            <a:ext cx="9650237" cy="5428258"/>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3278980" y="4317206"/>
            <a:ext cx="2702720" cy="461964"/>
          </a:xfrm>
          <a:prstGeom prst="wedgeRoundRectCallout">
            <a:avLst>
              <a:gd name="adj1" fmla="val -32250"/>
              <a:gd name="adj2" fmla="val -10436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Type </a:t>
            </a:r>
            <a:r>
              <a:rPr lang="en-US" dirty="0" err="1" smtClean="0"/>
              <a:t>BatchName</a:t>
            </a:r>
            <a:r>
              <a:rPr lang="en-US" dirty="0" smtClean="0"/>
              <a:t> here.</a:t>
            </a:r>
            <a:endParaRPr lang="en-US" dirty="0"/>
          </a:p>
        </p:txBody>
      </p:sp>
      <p:sp>
        <p:nvSpPr>
          <p:cNvPr id="7" name="Rounded Rectangular Callout 6"/>
          <p:cNvSpPr/>
          <p:nvPr/>
        </p:nvSpPr>
        <p:spPr>
          <a:xfrm>
            <a:off x="5738105" y="4943476"/>
            <a:ext cx="2366964" cy="461964"/>
          </a:xfrm>
          <a:prstGeom prst="wedgeRoundRectCallout">
            <a:avLst>
              <a:gd name="adj1" fmla="val 8840"/>
              <a:gd name="adj2" fmla="val 14128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
        <p:nvSpPr>
          <p:cNvPr id="8" name="Rounded Rectangular Callout 7"/>
          <p:cNvSpPr/>
          <p:nvPr/>
        </p:nvSpPr>
        <p:spPr>
          <a:xfrm>
            <a:off x="6486524" y="4291012"/>
            <a:ext cx="2428875" cy="423864"/>
          </a:xfrm>
          <a:prstGeom prst="wedgeRoundRectCallout">
            <a:avLst>
              <a:gd name="adj1" fmla="val -40012"/>
              <a:gd name="adj2" fmla="val -9906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Type as shown here.</a:t>
            </a:r>
            <a:endParaRPr lang="en-US" dirty="0"/>
          </a:p>
        </p:txBody>
      </p:sp>
    </p:spTree>
    <p:extLst>
      <p:ext uri="{BB962C8B-B14F-4D97-AF65-F5344CB8AC3E}">
        <p14:creationId xmlns:p14="http://schemas.microsoft.com/office/powerpoint/2010/main" val="1822976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425" y="981075"/>
            <a:ext cx="10210799" cy="5743575"/>
          </a:xfrm>
          <a:prstGeom prst="rect">
            <a:avLst/>
          </a:prstGeom>
        </p:spPr>
      </p:pic>
      <p:sp>
        <p:nvSpPr>
          <p:cNvPr id="7" name="Rounded Rectangular Callout 6"/>
          <p:cNvSpPr/>
          <p:nvPr/>
        </p:nvSpPr>
        <p:spPr>
          <a:xfrm>
            <a:off x="2530559" y="5250655"/>
            <a:ext cx="3384466" cy="702469"/>
          </a:xfrm>
          <a:prstGeom prst="wedgeRoundRectCallout">
            <a:avLst>
              <a:gd name="adj1" fmla="val -24088"/>
              <a:gd name="adj2" fmla="val -9623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an SQL Server Destination item and drop it here.</a:t>
            </a:r>
            <a:endParaRPr lang="en-US" dirty="0"/>
          </a:p>
        </p:txBody>
      </p:sp>
      <p:sp>
        <p:nvSpPr>
          <p:cNvPr id="8" name="Rounded Rectangular Callout 7"/>
          <p:cNvSpPr/>
          <p:nvPr/>
        </p:nvSpPr>
        <p:spPr>
          <a:xfrm>
            <a:off x="5700005" y="4428329"/>
            <a:ext cx="2366964" cy="667546"/>
          </a:xfrm>
          <a:prstGeom prst="wedgeRoundRectCallout">
            <a:avLst>
              <a:gd name="adj1" fmla="val -95386"/>
              <a:gd name="adj2" fmla="val -1097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Double click it. A dialog box appears.</a:t>
            </a:r>
            <a:endParaRPr lang="en-US" dirty="0"/>
          </a:p>
        </p:txBody>
      </p:sp>
      <p:sp>
        <p:nvSpPr>
          <p:cNvPr id="9" name="Rounded Rectangular Callout 8"/>
          <p:cNvSpPr/>
          <p:nvPr/>
        </p:nvSpPr>
        <p:spPr>
          <a:xfrm>
            <a:off x="5219699" y="3093241"/>
            <a:ext cx="3114676" cy="1202534"/>
          </a:xfrm>
          <a:prstGeom prst="wedgeRoundRectCallout">
            <a:avLst>
              <a:gd name="adj1" fmla="val -73026"/>
              <a:gd name="adj2" fmla="val 2370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it. Drag the blue arrow and drop it on top of SQL Server Destination item. This connects the two items.</a:t>
            </a:r>
            <a:endParaRPr lang="en-US" dirty="0"/>
          </a:p>
        </p:txBody>
      </p:sp>
    </p:spTree>
    <p:extLst>
      <p:ext uri="{BB962C8B-B14F-4D97-AF65-F5344CB8AC3E}">
        <p14:creationId xmlns:p14="http://schemas.microsoft.com/office/powerpoint/2010/main" val="2065591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855" y="1104900"/>
            <a:ext cx="9635067" cy="54197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4979676" y="1802605"/>
            <a:ext cx="5231123" cy="426245"/>
          </a:xfrm>
          <a:prstGeom prst="wedgeRoundRectCallout">
            <a:avLst>
              <a:gd name="adj1" fmla="val -36074"/>
              <a:gd name="adj2" fmla="val 21518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Be sure that </a:t>
            </a:r>
            <a:r>
              <a:rPr lang="en-US" dirty="0" err="1" smtClean="0"/>
              <a:t>MaxMinManufacturingDM</a:t>
            </a:r>
            <a:r>
              <a:rPr lang="en-US" dirty="0" smtClean="0"/>
              <a:t> is selected.</a:t>
            </a:r>
            <a:endParaRPr lang="en-US" dirty="0"/>
          </a:p>
        </p:txBody>
      </p:sp>
      <p:sp>
        <p:nvSpPr>
          <p:cNvPr id="7" name="Rounded Rectangular Callout 6"/>
          <p:cNvSpPr/>
          <p:nvPr/>
        </p:nvSpPr>
        <p:spPr>
          <a:xfrm>
            <a:off x="442205" y="2445549"/>
            <a:ext cx="2366964" cy="461964"/>
          </a:xfrm>
          <a:prstGeom prst="wedgeRoundRectCallout">
            <a:avLst>
              <a:gd name="adj1" fmla="val 75641"/>
              <a:gd name="adj2" fmla="val -9170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Select Mappings.</a:t>
            </a:r>
            <a:endParaRPr lang="en-US" dirty="0"/>
          </a:p>
        </p:txBody>
      </p:sp>
      <p:sp>
        <p:nvSpPr>
          <p:cNvPr id="8" name="Rounded Rectangular Callout 7"/>
          <p:cNvSpPr/>
          <p:nvPr/>
        </p:nvSpPr>
        <p:spPr>
          <a:xfrm>
            <a:off x="6134100" y="3824291"/>
            <a:ext cx="2514601" cy="423864"/>
          </a:xfrm>
          <a:prstGeom prst="wedgeRoundRectCallout">
            <a:avLst>
              <a:gd name="adj1" fmla="val -40012"/>
              <a:gd name="adj2" fmla="val -9906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a:t>
            </a:r>
            <a:r>
              <a:rPr lang="en-US" dirty="0" err="1" smtClean="0"/>
              <a:t>dbo.DimBatch</a:t>
            </a:r>
            <a:r>
              <a:rPr lang="en-US" dirty="0" smtClean="0"/>
              <a:t>.</a:t>
            </a:r>
            <a:endParaRPr lang="en-US" dirty="0"/>
          </a:p>
        </p:txBody>
      </p:sp>
    </p:spTree>
    <p:extLst>
      <p:ext uri="{BB962C8B-B14F-4D97-AF65-F5344CB8AC3E}">
        <p14:creationId xmlns:p14="http://schemas.microsoft.com/office/powerpoint/2010/main" val="1611602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5388" y="1171574"/>
            <a:ext cx="9499600" cy="53435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4400550" y="1802605"/>
            <a:ext cx="5810249" cy="426245"/>
          </a:xfrm>
          <a:prstGeom prst="wedgeRoundRectCallout">
            <a:avLst>
              <a:gd name="adj1" fmla="val -8697"/>
              <a:gd name="adj2" fmla="val 20624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The following mappings should be automatically in place.</a:t>
            </a:r>
            <a:endParaRPr lang="en-US" dirty="0"/>
          </a:p>
        </p:txBody>
      </p:sp>
      <p:sp>
        <p:nvSpPr>
          <p:cNvPr id="7" name="Rounded Rectangular Callout 6"/>
          <p:cNvSpPr/>
          <p:nvPr/>
        </p:nvSpPr>
        <p:spPr>
          <a:xfrm>
            <a:off x="5181600" y="4643441"/>
            <a:ext cx="2514601" cy="423864"/>
          </a:xfrm>
          <a:prstGeom prst="wedgeRoundRectCallout">
            <a:avLst>
              <a:gd name="adj1" fmla="val 19458"/>
              <a:gd name="adj2" fmla="val 14363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Tree>
    <p:extLst>
      <p:ext uri="{BB962C8B-B14F-4D97-AF65-F5344CB8AC3E}">
        <p14:creationId xmlns:p14="http://schemas.microsoft.com/office/powerpoint/2010/main" val="20358979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9175" y="1145580"/>
            <a:ext cx="9545813" cy="536952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DimBatch</a:t>
            </a:r>
            <a:r>
              <a:rPr lang="en-US" dirty="0" smtClean="0"/>
              <a:t> Data Flow (continued)</a:t>
            </a:r>
            <a:endParaRPr lang="en-US" dirty="0"/>
          </a:p>
        </p:txBody>
      </p:sp>
      <p:sp>
        <p:nvSpPr>
          <p:cNvPr id="6" name="Rounded Rectangular Callout 5"/>
          <p:cNvSpPr/>
          <p:nvPr/>
        </p:nvSpPr>
        <p:spPr>
          <a:xfrm>
            <a:off x="2314575" y="932457"/>
            <a:ext cx="2867025" cy="426245"/>
          </a:xfrm>
          <a:prstGeom prst="wedgeRoundRectCallout">
            <a:avLst>
              <a:gd name="adj1" fmla="val -46903"/>
              <a:gd name="adj2" fmla="val 9898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Click the Save All button.</a:t>
            </a:r>
            <a:endParaRPr lang="en-US" dirty="0"/>
          </a:p>
        </p:txBody>
      </p:sp>
      <p:sp>
        <p:nvSpPr>
          <p:cNvPr id="7" name="Rounded Rectangular Callout 6"/>
          <p:cNvSpPr/>
          <p:nvPr/>
        </p:nvSpPr>
        <p:spPr>
          <a:xfrm>
            <a:off x="5181600" y="2799653"/>
            <a:ext cx="2514601" cy="1000822"/>
          </a:xfrm>
          <a:prstGeom prst="wedgeRoundRectCallout">
            <a:avLst>
              <a:gd name="adj1" fmla="val -57058"/>
              <a:gd name="adj2" fmla="val -1816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At this point, the Data Flow tab should appear as show here.</a:t>
            </a:r>
            <a:endParaRPr lang="en-US" dirty="0"/>
          </a:p>
        </p:txBody>
      </p:sp>
    </p:spTree>
    <p:extLst>
      <p:ext uri="{BB962C8B-B14F-4D97-AF65-F5344CB8AC3E}">
        <p14:creationId xmlns:p14="http://schemas.microsoft.com/office/powerpoint/2010/main" val="17835903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1522" y="1152525"/>
            <a:ext cx="9685866" cy="544830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a:t>
            </a:r>
            <a:endParaRPr lang="en-US" dirty="0"/>
          </a:p>
        </p:txBody>
      </p:sp>
      <p:sp>
        <p:nvSpPr>
          <p:cNvPr id="6" name="Rounded Rectangular Callout 5"/>
          <p:cNvSpPr/>
          <p:nvPr/>
        </p:nvSpPr>
        <p:spPr>
          <a:xfrm>
            <a:off x="5591175" y="1938932"/>
            <a:ext cx="5810249" cy="1242417"/>
          </a:xfrm>
          <a:prstGeom prst="wedgeRoundRectCallout">
            <a:avLst>
              <a:gd name="adj1" fmla="val -66566"/>
              <a:gd name="adj2" fmla="val -637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Load </a:t>
            </a:r>
            <a:r>
              <a:rPr lang="en-US" dirty="0" err="1" smtClean="0"/>
              <a:t>DimBatch</a:t>
            </a:r>
            <a:r>
              <a:rPr lang="en-US" dirty="0" smtClean="0"/>
              <a:t>. Drag the green precedence arrow and drop it on top the Load </a:t>
            </a:r>
            <a:r>
              <a:rPr lang="en-US" dirty="0" err="1" smtClean="0"/>
              <a:t>ManufacturingFact</a:t>
            </a:r>
            <a:r>
              <a:rPr lang="en-US" dirty="0" smtClean="0"/>
              <a:t>. This means the </a:t>
            </a:r>
            <a:r>
              <a:rPr lang="en-US" dirty="0" err="1" smtClean="0"/>
              <a:t>DimBatch</a:t>
            </a:r>
            <a:r>
              <a:rPr lang="en-US" dirty="0" smtClean="0"/>
              <a:t> table must be loaded successfully before the </a:t>
            </a:r>
            <a:r>
              <a:rPr lang="en-US" dirty="0" err="1" smtClean="0"/>
              <a:t>ManufacturingFact</a:t>
            </a:r>
            <a:r>
              <a:rPr lang="en-US" dirty="0" smtClean="0"/>
              <a:t> table can be loaded.</a:t>
            </a:r>
            <a:endParaRPr lang="en-US" dirty="0"/>
          </a:p>
        </p:txBody>
      </p:sp>
      <p:sp>
        <p:nvSpPr>
          <p:cNvPr id="7" name="Rounded Rectangular Callout 6"/>
          <p:cNvSpPr/>
          <p:nvPr/>
        </p:nvSpPr>
        <p:spPr>
          <a:xfrm>
            <a:off x="1466850" y="3876674"/>
            <a:ext cx="4124325" cy="657225"/>
          </a:xfrm>
          <a:prstGeom prst="wedgeRoundRectCallout">
            <a:avLst>
              <a:gd name="adj1" fmla="val 11636"/>
              <a:gd name="adj2" fmla="val -11401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 Data Flow Task and drop it here. Rename it to Load </a:t>
            </a:r>
            <a:r>
              <a:rPr lang="en-US" dirty="0" err="1" smtClean="0"/>
              <a:t>ManufacturingFact</a:t>
            </a:r>
            <a:r>
              <a:rPr lang="en-US" dirty="0" smtClean="0"/>
              <a:t>.</a:t>
            </a:r>
            <a:endParaRPr lang="en-US" dirty="0"/>
          </a:p>
        </p:txBody>
      </p:sp>
      <p:sp>
        <p:nvSpPr>
          <p:cNvPr id="8" name="Rounded Rectangular Callout 7"/>
          <p:cNvSpPr/>
          <p:nvPr/>
        </p:nvSpPr>
        <p:spPr>
          <a:xfrm>
            <a:off x="6026503" y="3876673"/>
            <a:ext cx="2907947" cy="657225"/>
          </a:xfrm>
          <a:prstGeom prst="wedgeRoundRectCallout">
            <a:avLst>
              <a:gd name="adj1" fmla="val -88318"/>
              <a:gd name="adj2" fmla="val -1227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Double click it. This takes you to the Data Flow tab.</a:t>
            </a:r>
            <a:endParaRPr lang="en-US" dirty="0"/>
          </a:p>
        </p:txBody>
      </p:sp>
    </p:spTree>
    <p:extLst>
      <p:ext uri="{BB962C8B-B14F-4D97-AF65-F5344CB8AC3E}">
        <p14:creationId xmlns:p14="http://schemas.microsoft.com/office/powerpoint/2010/main" val="22824524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55" y="1133474"/>
            <a:ext cx="9804400" cy="551497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3009900" y="3890961"/>
            <a:ext cx="3781425" cy="1004889"/>
          </a:xfrm>
          <a:prstGeom prst="wedgeRoundRectCallout">
            <a:avLst>
              <a:gd name="adj1" fmla="val -34322"/>
              <a:gd name="adj2" fmla="val -13622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 Flat File Source item and drop it here. Double click it. The Flat File Source Editor dialog box appears.</a:t>
            </a:r>
            <a:endParaRPr lang="en-US" dirty="0"/>
          </a:p>
        </p:txBody>
      </p:sp>
    </p:spTree>
    <p:extLst>
      <p:ext uri="{BB962C8B-B14F-4D97-AF65-F5344CB8AC3E}">
        <p14:creationId xmlns:p14="http://schemas.microsoft.com/office/powerpoint/2010/main" val="2893222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951"/>
            <a:ext cx="10515600" cy="977899"/>
          </a:xfrm>
        </p:spPr>
        <p:txBody>
          <a:bodyPr/>
          <a:lstStyle/>
          <a:p>
            <a:r>
              <a:rPr lang="en-US" sz="3200" dirty="0" smtClean="0"/>
              <a:t>Adding a Second Fact Table to the </a:t>
            </a:r>
            <a:r>
              <a:rPr lang="en-US" sz="3200" dirty="0" err="1" smtClean="0"/>
              <a:t>MaxMinManufacturingDM</a:t>
            </a:r>
            <a:r>
              <a:rPr lang="en-US" sz="3200" dirty="0" smtClean="0"/>
              <a:t> Data Mart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0055" y="1219200"/>
            <a:ext cx="9618133" cy="5410200"/>
          </a:xfrm>
        </p:spPr>
      </p:pic>
      <p:sp>
        <p:nvSpPr>
          <p:cNvPr id="5" name="Rounded Rectangular Callout 4"/>
          <p:cNvSpPr/>
          <p:nvPr/>
        </p:nvSpPr>
        <p:spPr>
          <a:xfrm>
            <a:off x="7248525" y="1871664"/>
            <a:ext cx="4219575" cy="452436"/>
          </a:xfrm>
          <a:prstGeom prst="wedgeRoundRectCallout">
            <a:avLst>
              <a:gd name="adj1" fmla="val -53483"/>
              <a:gd name="adj2" fmla="val -16041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Launch SQL Server Management Studio</a:t>
            </a:r>
            <a:endParaRPr lang="en-US" dirty="0"/>
          </a:p>
        </p:txBody>
      </p:sp>
      <p:sp>
        <p:nvSpPr>
          <p:cNvPr id="6" name="Rounded Rectangular Callout 5"/>
          <p:cNvSpPr/>
          <p:nvPr/>
        </p:nvSpPr>
        <p:spPr>
          <a:xfrm>
            <a:off x="4848224" y="2476500"/>
            <a:ext cx="4510088" cy="761999"/>
          </a:xfrm>
          <a:prstGeom prst="wedgeRoundRectCallout">
            <a:avLst>
              <a:gd name="adj1" fmla="val -94074"/>
              <a:gd name="adj2" fmla="val 2159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You should see the </a:t>
            </a:r>
            <a:r>
              <a:rPr lang="en-US" dirty="0" err="1" smtClean="0"/>
              <a:t>MaxMinManufacturing</a:t>
            </a:r>
            <a:r>
              <a:rPr lang="en-US" dirty="0" smtClean="0"/>
              <a:t> data mart that you created in Tutorial 1.</a:t>
            </a:r>
            <a:endParaRPr lang="en-US" dirty="0"/>
          </a:p>
        </p:txBody>
      </p:sp>
      <p:sp>
        <p:nvSpPr>
          <p:cNvPr id="8" name="Rounded Rectangular Callout 7"/>
          <p:cNvSpPr/>
          <p:nvPr/>
        </p:nvSpPr>
        <p:spPr>
          <a:xfrm>
            <a:off x="5660321" y="3924300"/>
            <a:ext cx="3638549" cy="761999"/>
          </a:xfrm>
          <a:prstGeom prst="wedgeRoundRectCallout">
            <a:avLst>
              <a:gd name="adj1" fmla="val -100871"/>
              <a:gd name="adj2" fmla="val -11715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Right-click the Tables node, select New, and then select Table…</a:t>
            </a:r>
            <a:endParaRPr lang="en-US" dirty="0"/>
          </a:p>
        </p:txBody>
      </p:sp>
    </p:spTree>
    <p:extLst>
      <p:ext uri="{BB962C8B-B14F-4D97-AF65-F5344CB8AC3E}">
        <p14:creationId xmlns:p14="http://schemas.microsoft.com/office/powerpoint/2010/main" val="5630494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1522" y="1152525"/>
            <a:ext cx="9381066" cy="527685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6305550" y="3014661"/>
            <a:ext cx="3362325" cy="1004889"/>
          </a:xfrm>
          <a:prstGeom prst="wedgeRoundRectCallout">
            <a:avLst>
              <a:gd name="adj1" fmla="val -68600"/>
              <a:gd name="adj2" fmla="val -10873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Be sure that BatchInfo.CSV File connection manager is selected from the drop-down list.</a:t>
            </a:r>
            <a:endParaRPr lang="en-US" dirty="0"/>
          </a:p>
        </p:txBody>
      </p:sp>
      <p:sp>
        <p:nvSpPr>
          <p:cNvPr id="7" name="Rounded Rectangular Callout 6"/>
          <p:cNvSpPr/>
          <p:nvPr/>
        </p:nvSpPr>
        <p:spPr>
          <a:xfrm>
            <a:off x="5048249" y="4919666"/>
            <a:ext cx="2514601" cy="423864"/>
          </a:xfrm>
          <a:prstGeom prst="wedgeRoundRectCallout">
            <a:avLst>
              <a:gd name="adj1" fmla="val 19458"/>
              <a:gd name="adj2" fmla="val 14363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Tree>
    <p:extLst>
      <p:ext uri="{BB962C8B-B14F-4D97-AF65-F5344CB8AC3E}">
        <p14:creationId xmlns:p14="http://schemas.microsoft.com/office/powerpoint/2010/main" val="31729135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787" y="1114425"/>
            <a:ext cx="9542287" cy="5367536"/>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2372606" y="3914778"/>
            <a:ext cx="2675644" cy="666747"/>
          </a:xfrm>
          <a:prstGeom prst="wedgeRoundRectCallout">
            <a:avLst>
              <a:gd name="adj1" fmla="val -18895"/>
              <a:gd name="adj2" fmla="val -11878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 Derived Column item and drop it here. </a:t>
            </a:r>
            <a:endParaRPr lang="en-US" dirty="0"/>
          </a:p>
        </p:txBody>
      </p:sp>
      <p:sp>
        <p:nvSpPr>
          <p:cNvPr id="7" name="Rounded Rectangular Callout 6"/>
          <p:cNvSpPr/>
          <p:nvPr/>
        </p:nvSpPr>
        <p:spPr>
          <a:xfrm>
            <a:off x="4895848" y="2364590"/>
            <a:ext cx="6686551" cy="750085"/>
          </a:xfrm>
          <a:prstGeom prst="wedgeRoundRectCallout">
            <a:avLst>
              <a:gd name="adj1" fmla="val -61829"/>
              <a:gd name="adj2" fmla="val -1061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it. Drag the blue data flow arrow and drop it on top of the Derived Column item. This connect the source to the transformation.</a:t>
            </a:r>
            <a:endParaRPr lang="en-US" dirty="0"/>
          </a:p>
        </p:txBody>
      </p:sp>
      <p:sp>
        <p:nvSpPr>
          <p:cNvPr id="8" name="Rounded Rectangular Callout 7"/>
          <p:cNvSpPr/>
          <p:nvPr/>
        </p:nvSpPr>
        <p:spPr>
          <a:xfrm>
            <a:off x="5562600" y="3634985"/>
            <a:ext cx="2324100" cy="1226332"/>
          </a:xfrm>
          <a:prstGeom prst="wedgeRoundRectCallout">
            <a:avLst>
              <a:gd name="adj1" fmla="val -107480"/>
              <a:gd name="adj2" fmla="val -812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Double click it. The Derived Column Transformation Editor dialog box appears.</a:t>
            </a:r>
            <a:endParaRPr lang="en-US" dirty="0"/>
          </a:p>
        </p:txBody>
      </p:sp>
    </p:spTree>
    <p:extLst>
      <p:ext uri="{BB962C8B-B14F-4D97-AF65-F5344CB8AC3E}">
        <p14:creationId xmlns:p14="http://schemas.microsoft.com/office/powerpoint/2010/main" val="21980153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0722" y="1123950"/>
            <a:ext cx="9635066" cy="54197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990601" y="4695827"/>
            <a:ext cx="5143499" cy="952497"/>
          </a:xfrm>
          <a:prstGeom prst="wedgeRoundRectCallout">
            <a:avLst>
              <a:gd name="adj1" fmla="val -3938"/>
              <a:gd name="adj2" fmla="val -10245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Enter three derived column names and their corresponding expressions as shown. Note: the Data Type column would be automatically populated.</a:t>
            </a:r>
            <a:endParaRPr lang="en-US" dirty="0"/>
          </a:p>
        </p:txBody>
      </p:sp>
      <p:sp>
        <p:nvSpPr>
          <p:cNvPr id="7" name="Rounded Rectangular Callout 6"/>
          <p:cNvSpPr/>
          <p:nvPr/>
        </p:nvSpPr>
        <p:spPr>
          <a:xfrm>
            <a:off x="4943474" y="1769279"/>
            <a:ext cx="3695702" cy="750085"/>
          </a:xfrm>
          <a:prstGeom prst="wedgeRoundRectCallout">
            <a:avLst>
              <a:gd name="adj1" fmla="val -71623"/>
              <a:gd name="adj2" fmla="val -1188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Expand the Columns node so that you can see the available columns.</a:t>
            </a:r>
            <a:endParaRPr lang="en-US" dirty="0"/>
          </a:p>
        </p:txBody>
      </p:sp>
      <p:sp>
        <p:nvSpPr>
          <p:cNvPr id="8" name="Rounded Rectangular Callout 7"/>
          <p:cNvSpPr/>
          <p:nvPr/>
        </p:nvSpPr>
        <p:spPr>
          <a:xfrm>
            <a:off x="8639176" y="4758933"/>
            <a:ext cx="2400300" cy="413142"/>
          </a:xfrm>
          <a:prstGeom prst="wedgeRoundRectCallout">
            <a:avLst>
              <a:gd name="adj1" fmla="val -71369"/>
              <a:gd name="adj2" fmla="val 21620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the OK button.</a:t>
            </a:r>
            <a:endParaRPr lang="en-US" dirty="0"/>
          </a:p>
        </p:txBody>
      </p:sp>
    </p:spTree>
    <p:extLst>
      <p:ext uri="{BB962C8B-B14F-4D97-AF65-F5344CB8AC3E}">
        <p14:creationId xmlns:p14="http://schemas.microsoft.com/office/powerpoint/2010/main" val="13372239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1522" y="1152524"/>
            <a:ext cx="9499600" cy="53435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1031523" y="4695826"/>
            <a:ext cx="3978628" cy="676274"/>
          </a:xfrm>
          <a:prstGeom prst="wedgeRoundRectCallout">
            <a:avLst>
              <a:gd name="adj1" fmla="val 16412"/>
              <a:gd name="adj2" fmla="val -15361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 Lookup item and drop it here. Rename it to Lookup Batch Number.</a:t>
            </a:r>
            <a:endParaRPr lang="en-US" dirty="0"/>
          </a:p>
        </p:txBody>
      </p:sp>
      <p:sp>
        <p:nvSpPr>
          <p:cNvPr id="7" name="Rounded Rectangular Callout 6"/>
          <p:cNvSpPr/>
          <p:nvPr/>
        </p:nvSpPr>
        <p:spPr>
          <a:xfrm>
            <a:off x="5010151" y="2234212"/>
            <a:ext cx="3343274" cy="1021546"/>
          </a:xfrm>
          <a:prstGeom prst="wedgeRoundRectCallout">
            <a:avLst>
              <a:gd name="adj1" fmla="val -73169"/>
              <a:gd name="adj2" fmla="val 4219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it. Drag the blue data flow arrow and drop it on top of the Lookup Batch Number item.</a:t>
            </a:r>
            <a:endParaRPr lang="en-US" dirty="0"/>
          </a:p>
        </p:txBody>
      </p:sp>
      <p:sp>
        <p:nvSpPr>
          <p:cNvPr id="8" name="Rounded Rectangular Callout 7"/>
          <p:cNvSpPr/>
          <p:nvPr/>
        </p:nvSpPr>
        <p:spPr>
          <a:xfrm>
            <a:off x="5286375" y="3924304"/>
            <a:ext cx="2695575" cy="952496"/>
          </a:xfrm>
          <a:prstGeom prst="wedgeRoundRectCallout">
            <a:avLst>
              <a:gd name="adj1" fmla="val -80330"/>
              <a:gd name="adj2" fmla="val -4967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Double click it. The Lookup Transformation Editor dialog box appears.</a:t>
            </a:r>
            <a:endParaRPr lang="en-US" dirty="0"/>
          </a:p>
        </p:txBody>
      </p:sp>
    </p:spTree>
    <p:extLst>
      <p:ext uri="{BB962C8B-B14F-4D97-AF65-F5344CB8AC3E}">
        <p14:creationId xmlns:p14="http://schemas.microsoft.com/office/powerpoint/2010/main" val="1428978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8321" y="1038224"/>
            <a:ext cx="9849203" cy="5540177"/>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7" name="Rounded Rectangular Callout 6"/>
          <p:cNvSpPr/>
          <p:nvPr/>
        </p:nvSpPr>
        <p:spPr>
          <a:xfrm>
            <a:off x="419100" y="3054400"/>
            <a:ext cx="2743200" cy="707975"/>
          </a:xfrm>
          <a:prstGeom prst="wedgeRoundRectCallout">
            <a:avLst>
              <a:gd name="adj1" fmla="val 56483"/>
              <a:gd name="adj2" fmla="val -1706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Connection to view the Connection page.</a:t>
            </a:r>
            <a:endParaRPr lang="en-US" dirty="0"/>
          </a:p>
        </p:txBody>
      </p:sp>
      <p:sp>
        <p:nvSpPr>
          <p:cNvPr id="8" name="Rounded Rectangular Callout 7"/>
          <p:cNvSpPr/>
          <p:nvPr/>
        </p:nvSpPr>
        <p:spPr>
          <a:xfrm>
            <a:off x="6800850" y="2200275"/>
            <a:ext cx="2409825" cy="683862"/>
          </a:xfrm>
          <a:prstGeom prst="wedgeRoundRectCallout">
            <a:avLst>
              <a:gd name="adj1" fmla="val -53842"/>
              <a:gd name="adj2" fmla="val 28082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Redirect rows to no match output.</a:t>
            </a:r>
            <a:endParaRPr lang="en-US" dirty="0"/>
          </a:p>
        </p:txBody>
      </p:sp>
    </p:spTree>
    <p:extLst>
      <p:ext uri="{BB962C8B-B14F-4D97-AF65-F5344CB8AC3E}">
        <p14:creationId xmlns:p14="http://schemas.microsoft.com/office/powerpoint/2010/main" val="33098679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55" y="1133475"/>
            <a:ext cx="9448800" cy="531495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504825" y="3235375"/>
            <a:ext cx="2743200" cy="707975"/>
          </a:xfrm>
          <a:prstGeom prst="wedgeRoundRectCallout">
            <a:avLst>
              <a:gd name="adj1" fmla="val 56483"/>
              <a:gd name="adj2" fmla="val -1706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Columns to view the Columns page.</a:t>
            </a:r>
            <a:endParaRPr lang="en-US" dirty="0"/>
          </a:p>
        </p:txBody>
      </p:sp>
      <p:sp>
        <p:nvSpPr>
          <p:cNvPr id="7" name="Rounded Rectangular Callout 6"/>
          <p:cNvSpPr/>
          <p:nvPr/>
        </p:nvSpPr>
        <p:spPr>
          <a:xfrm>
            <a:off x="6981825" y="2543174"/>
            <a:ext cx="2486025" cy="421331"/>
          </a:xfrm>
          <a:prstGeom prst="wedgeRoundRectCallout">
            <a:avLst>
              <a:gd name="adj1" fmla="val -70935"/>
              <a:gd name="adj2" fmla="val 14131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a:t>
            </a:r>
            <a:r>
              <a:rPr lang="en-US" dirty="0" err="1" smtClean="0"/>
              <a:t>dbo.DimBatch</a:t>
            </a:r>
            <a:r>
              <a:rPr lang="en-US" dirty="0" smtClean="0"/>
              <a:t>.</a:t>
            </a:r>
            <a:endParaRPr lang="en-US" dirty="0"/>
          </a:p>
        </p:txBody>
      </p:sp>
    </p:spTree>
    <p:extLst>
      <p:ext uri="{BB962C8B-B14F-4D97-AF65-F5344CB8AC3E}">
        <p14:creationId xmlns:p14="http://schemas.microsoft.com/office/powerpoint/2010/main" val="5950317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1387" y="1028700"/>
            <a:ext cx="9808987" cy="551755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4562474" y="4657725"/>
            <a:ext cx="2352675" cy="438150"/>
          </a:xfrm>
          <a:prstGeom prst="wedgeRoundRectCallout">
            <a:avLst>
              <a:gd name="adj1" fmla="val 40109"/>
              <a:gd name="adj2" fmla="val 12482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OK button.</a:t>
            </a:r>
            <a:endParaRPr lang="en-US" dirty="0"/>
          </a:p>
        </p:txBody>
      </p:sp>
      <p:sp>
        <p:nvSpPr>
          <p:cNvPr id="7" name="Rounded Rectangular Callout 6"/>
          <p:cNvSpPr/>
          <p:nvPr/>
        </p:nvSpPr>
        <p:spPr>
          <a:xfrm>
            <a:off x="6772275" y="1028700"/>
            <a:ext cx="3562350" cy="1247777"/>
          </a:xfrm>
          <a:prstGeom prst="wedgeRoundRectCallout">
            <a:avLst>
              <a:gd name="adj1" fmla="val -59100"/>
              <a:gd name="adj2" fmla="val 6927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a:t>
            </a:r>
            <a:r>
              <a:rPr lang="en-US" dirty="0" err="1" smtClean="0"/>
              <a:t>BatchNumber</a:t>
            </a:r>
            <a:r>
              <a:rPr lang="en-US" dirty="0" smtClean="0"/>
              <a:t> column from the Available Input Columns list and drop it on </a:t>
            </a:r>
            <a:r>
              <a:rPr lang="en-US" dirty="0" err="1" smtClean="0"/>
              <a:t>BatchNumber</a:t>
            </a:r>
            <a:r>
              <a:rPr lang="en-US" dirty="0" smtClean="0"/>
              <a:t> in the Available </a:t>
            </a:r>
            <a:r>
              <a:rPr lang="en-US" dirty="0" err="1" smtClean="0"/>
              <a:t>LookupColumns</a:t>
            </a:r>
            <a:r>
              <a:rPr lang="en-US" dirty="0" smtClean="0"/>
              <a:t> list. </a:t>
            </a:r>
            <a:endParaRPr lang="en-US" dirty="0"/>
          </a:p>
        </p:txBody>
      </p:sp>
    </p:spTree>
    <p:extLst>
      <p:ext uri="{BB962C8B-B14F-4D97-AF65-F5344CB8AC3E}">
        <p14:creationId xmlns:p14="http://schemas.microsoft.com/office/powerpoint/2010/main" val="8859897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2" y="1095375"/>
            <a:ext cx="9604728" cy="540266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167921" y="4076702"/>
            <a:ext cx="2524125" cy="1304924"/>
          </a:xfrm>
          <a:prstGeom prst="wedgeRoundRectCallout">
            <a:avLst>
              <a:gd name="adj1" fmla="val 57233"/>
              <a:gd name="adj2" fmla="val -337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another Lookup item and drop it here. Rename it to Lookup Machine Number.</a:t>
            </a:r>
            <a:endParaRPr lang="en-US" dirty="0"/>
          </a:p>
        </p:txBody>
      </p:sp>
      <p:sp>
        <p:nvSpPr>
          <p:cNvPr id="7" name="Rounded Rectangular Callout 6"/>
          <p:cNvSpPr/>
          <p:nvPr/>
        </p:nvSpPr>
        <p:spPr>
          <a:xfrm>
            <a:off x="167921" y="1095376"/>
            <a:ext cx="2327629" cy="1543049"/>
          </a:xfrm>
          <a:prstGeom prst="wedgeRoundRectCallout">
            <a:avLst>
              <a:gd name="adj1" fmla="val 66048"/>
              <a:gd name="adj2" fmla="val 9940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it. Drag the blue data flow arrow and drop it on top of the Lookup Machine Number item.</a:t>
            </a:r>
            <a:endParaRPr lang="en-US" dirty="0"/>
          </a:p>
        </p:txBody>
      </p:sp>
      <p:sp>
        <p:nvSpPr>
          <p:cNvPr id="8" name="Rounded Rectangular Callout 7"/>
          <p:cNvSpPr/>
          <p:nvPr/>
        </p:nvSpPr>
        <p:spPr>
          <a:xfrm>
            <a:off x="7153275" y="2514600"/>
            <a:ext cx="3038475" cy="1000125"/>
          </a:xfrm>
          <a:prstGeom prst="wedgeRoundRectCallout">
            <a:avLst>
              <a:gd name="adj1" fmla="val -82456"/>
              <a:gd name="adj2" fmla="val 5795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The Input Output Selection window appear. Select Lookup Match Output.</a:t>
            </a:r>
            <a:endParaRPr lang="en-US" dirty="0"/>
          </a:p>
        </p:txBody>
      </p:sp>
      <p:sp>
        <p:nvSpPr>
          <p:cNvPr id="9" name="Rounded Rectangular Callout 8"/>
          <p:cNvSpPr/>
          <p:nvPr/>
        </p:nvSpPr>
        <p:spPr>
          <a:xfrm>
            <a:off x="5162550" y="4895851"/>
            <a:ext cx="2352675" cy="438150"/>
          </a:xfrm>
          <a:prstGeom prst="wedgeRoundRectCallout">
            <a:avLst>
              <a:gd name="adj1" fmla="val 23915"/>
              <a:gd name="adj2" fmla="val -11430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OK button.</a:t>
            </a:r>
            <a:endParaRPr lang="en-US" dirty="0"/>
          </a:p>
        </p:txBody>
      </p:sp>
      <p:sp>
        <p:nvSpPr>
          <p:cNvPr id="10" name="Rounded Rectangular Callout 9"/>
          <p:cNvSpPr/>
          <p:nvPr/>
        </p:nvSpPr>
        <p:spPr>
          <a:xfrm>
            <a:off x="2889072" y="4752976"/>
            <a:ext cx="1843088" cy="1257300"/>
          </a:xfrm>
          <a:prstGeom prst="wedgeRoundRectCallout">
            <a:avLst>
              <a:gd name="adj1" fmla="val -19517"/>
              <a:gd name="adj2" fmla="val -8407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5</a:t>
            </a:r>
            <a:r>
              <a:rPr lang="en-US" dirty="0" smtClean="0"/>
              <a:t>. Double click it. The Lookup Transformation Editor appears.</a:t>
            </a:r>
            <a:endParaRPr lang="en-US" dirty="0"/>
          </a:p>
        </p:txBody>
      </p:sp>
    </p:spTree>
    <p:extLst>
      <p:ext uri="{BB962C8B-B14F-4D97-AF65-F5344CB8AC3E}">
        <p14:creationId xmlns:p14="http://schemas.microsoft.com/office/powerpoint/2010/main" val="29375157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055" y="1076324"/>
            <a:ext cx="9838267" cy="55340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523875" y="3024709"/>
            <a:ext cx="2743200" cy="707975"/>
          </a:xfrm>
          <a:prstGeom prst="wedgeRoundRectCallout">
            <a:avLst>
              <a:gd name="adj1" fmla="val 56483"/>
              <a:gd name="adj2" fmla="val -16526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Connection to view the Connection page.</a:t>
            </a:r>
            <a:endParaRPr lang="en-US" dirty="0"/>
          </a:p>
        </p:txBody>
      </p:sp>
      <p:sp>
        <p:nvSpPr>
          <p:cNvPr id="7" name="Rounded Rectangular Callout 6"/>
          <p:cNvSpPr/>
          <p:nvPr/>
        </p:nvSpPr>
        <p:spPr>
          <a:xfrm>
            <a:off x="7067550" y="3732684"/>
            <a:ext cx="2390775" cy="686916"/>
          </a:xfrm>
          <a:prstGeom prst="wedgeRoundRectCallout">
            <a:avLst>
              <a:gd name="adj1" fmla="val -74919"/>
              <a:gd name="adj2" fmla="val 7475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Redirect rows to no match output.</a:t>
            </a:r>
            <a:endParaRPr lang="en-US" dirty="0"/>
          </a:p>
        </p:txBody>
      </p:sp>
    </p:spTree>
    <p:extLst>
      <p:ext uri="{BB962C8B-B14F-4D97-AF65-F5344CB8AC3E}">
        <p14:creationId xmlns:p14="http://schemas.microsoft.com/office/powerpoint/2010/main" val="2377412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49" y="1118790"/>
            <a:ext cx="9525705" cy="5358209"/>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504825" y="3235375"/>
            <a:ext cx="2743200" cy="707975"/>
          </a:xfrm>
          <a:prstGeom prst="wedgeRoundRectCallout">
            <a:avLst>
              <a:gd name="adj1" fmla="val 56483"/>
              <a:gd name="adj2" fmla="val -1706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Columns to view the Columns page.</a:t>
            </a:r>
            <a:endParaRPr lang="en-US" dirty="0"/>
          </a:p>
        </p:txBody>
      </p:sp>
      <p:sp>
        <p:nvSpPr>
          <p:cNvPr id="7" name="Rounded Rectangular Callout 6"/>
          <p:cNvSpPr/>
          <p:nvPr/>
        </p:nvSpPr>
        <p:spPr>
          <a:xfrm>
            <a:off x="6981825" y="2543174"/>
            <a:ext cx="2762250" cy="421331"/>
          </a:xfrm>
          <a:prstGeom prst="wedgeRoundRectCallout">
            <a:avLst>
              <a:gd name="adj1" fmla="val -70935"/>
              <a:gd name="adj2" fmla="val 14131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a:t>
            </a:r>
            <a:r>
              <a:rPr lang="en-US" dirty="0" err="1" smtClean="0"/>
              <a:t>dbo.DimMachine</a:t>
            </a:r>
            <a:r>
              <a:rPr lang="en-US" dirty="0" smtClean="0"/>
              <a:t>.</a:t>
            </a:r>
            <a:endParaRPr lang="en-US" dirty="0"/>
          </a:p>
        </p:txBody>
      </p:sp>
    </p:spTree>
    <p:extLst>
      <p:ext uri="{BB962C8B-B14F-4D97-AF65-F5344CB8AC3E}">
        <p14:creationId xmlns:p14="http://schemas.microsoft.com/office/powerpoint/2010/main" val="7755209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50" y="1118791"/>
            <a:ext cx="9949038" cy="5596334"/>
          </a:xfrm>
        </p:spPr>
      </p:pic>
      <p:sp>
        <p:nvSpPr>
          <p:cNvPr id="4" name="Title 1"/>
          <p:cNvSpPr>
            <a:spLocks noGrp="1"/>
          </p:cNvSpPr>
          <p:nvPr>
            <p:ph type="title"/>
          </p:nvPr>
        </p:nvSpPr>
        <p:spPr>
          <a:xfrm>
            <a:off x="838200" y="107951"/>
            <a:ext cx="10515600" cy="977899"/>
          </a:xfrm>
        </p:spPr>
        <p:txBody>
          <a:bodyPr/>
          <a:lstStyle/>
          <a:p>
            <a:r>
              <a:rPr lang="en-US" sz="3200" dirty="0" smtClean="0"/>
              <a:t>Adding a Second Fact Table to the </a:t>
            </a:r>
            <a:r>
              <a:rPr lang="en-US" sz="3200" dirty="0" err="1" smtClean="0"/>
              <a:t>MaxMinManufacturingDM</a:t>
            </a:r>
            <a:r>
              <a:rPr lang="en-US" sz="3200" dirty="0" smtClean="0"/>
              <a:t> Data Mart (continued)</a:t>
            </a:r>
            <a:endParaRPr lang="en-US" dirty="0"/>
          </a:p>
        </p:txBody>
      </p:sp>
      <p:sp>
        <p:nvSpPr>
          <p:cNvPr id="6" name="Rounded Rectangular Callout 5"/>
          <p:cNvSpPr/>
          <p:nvPr/>
        </p:nvSpPr>
        <p:spPr>
          <a:xfrm>
            <a:off x="7439025" y="1433513"/>
            <a:ext cx="3914775" cy="452436"/>
          </a:xfrm>
          <a:prstGeom prst="wedgeRoundRectCallout">
            <a:avLst>
              <a:gd name="adj1" fmla="val 11565"/>
              <a:gd name="adj2" fmla="val 2059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In the Name field, type </a:t>
            </a:r>
            <a:r>
              <a:rPr lang="en-US" dirty="0" err="1" smtClean="0"/>
              <a:t>InventoryFact</a:t>
            </a:r>
            <a:endParaRPr lang="en-US" dirty="0"/>
          </a:p>
        </p:txBody>
      </p:sp>
      <p:sp>
        <p:nvSpPr>
          <p:cNvPr id="7" name="Rounded Rectangular Callout 6"/>
          <p:cNvSpPr/>
          <p:nvPr/>
        </p:nvSpPr>
        <p:spPr>
          <a:xfrm>
            <a:off x="4641322" y="3281363"/>
            <a:ext cx="3697991" cy="1019174"/>
          </a:xfrm>
          <a:prstGeom prst="wedgeRoundRectCallout">
            <a:avLst>
              <a:gd name="adj1" fmla="val -47453"/>
              <a:gd name="adj2" fmla="val -7653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Add the following columns and set </a:t>
            </a:r>
            <a:r>
              <a:rPr lang="en-US" dirty="0" err="1" smtClean="0"/>
              <a:t>DateOfInventory</a:t>
            </a:r>
            <a:r>
              <a:rPr lang="en-US" dirty="0" smtClean="0"/>
              <a:t>, </a:t>
            </a:r>
            <a:r>
              <a:rPr lang="en-US" dirty="0" err="1" smtClean="0"/>
              <a:t>ProductCode</a:t>
            </a:r>
            <a:r>
              <a:rPr lang="en-US" dirty="0" smtClean="0"/>
              <a:t>, and Material as the primary key.</a:t>
            </a:r>
            <a:endParaRPr lang="en-US" dirty="0"/>
          </a:p>
        </p:txBody>
      </p:sp>
      <p:sp>
        <p:nvSpPr>
          <p:cNvPr id="8" name="Rounded Rectangular Callout 7"/>
          <p:cNvSpPr/>
          <p:nvPr/>
        </p:nvSpPr>
        <p:spPr>
          <a:xfrm>
            <a:off x="519288" y="2071291"/>
            <a:ext cx="2502604" cy="419100"/>
          </a:xfrm>
          <a:prstGeom prst="wedgeRoundRectCallout">
            <a:avLst>
              <a:gd name="adj1" fmla="val 1892"/>
              <a:gd name="adj2" fmla="val -17170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Click the Save button</a:t>
            </a:r>
            <a:endParaRPr lang="en-US" dirty="0"/>
          </a:p>
        </p:txBody>
      </p:sp>
      <p:sp>
        <p:nvSpPr>
          <p:cNvPr id="9" name="Rounded Rectangular Callout 8"/>
          <p:cNvSpPr/>
          <p:nvPr/>
        </p:nvSpPr>
        <p:spPr>
          <a:xfrm>
            <a:off x="8543925" y="3462338"/>
            <a:ext cx="2581275" cy="1471611"/>
          </a:xfrm>
          <a:prstGeom prst="wedgeRoundRectCallout">
            <a:avLst>
              <a:gd name="adj1" fmla="val 11533"/>
              <a:gd name="adj2" fmla="val -8128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In the Description field, type Inventory Fact populated from the Order Processing System database.</a:t>
            </a:r>
            <a:endParaRPr lang="en-US" dirty="0"/>
          </a:p>
        </p:txBody>
      </p:sp>
      <p:sp>
        <p:nvSpPr>
          <p:cNvPr id="10" name="Rounded Rectangular Callout 9"/>
          <p:cNvSpPr/>
          <p:nvPr/>
        </p:nvSpPr>
        <p:spPr>
          <a:xfrm>
            <a:off x="3319638" y="1118791"/>
            <a:ext cx="3224038" cy="419100"/>
          </a:xfrm>
          <a:prstGeom prst="wedgeRoundRectCallout">
            <a:avLst>
              <a:gd name="adj1" fmla="val 6865"/>
              <a:gd name="adj2" fmla="val 13738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5. Click x to close the new table.</a:t>
            </a:r>
            <a:endParaRPr lang="en-US" dirty="0"/>
          </a:p>
        </p:txBody>
      </p:sp>
    </p:spTree>
    <p:extLst>
      <p:ext uri="{BB962C8B-B14F-4D97-AF65-F5344CB8AC3E}">
        <p14:creationId xmlns:p14="http://schemas.microsoft.com/office/powerpoint/2010/main" val="9006325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2" y="1095375"/>
            <a:ext cx="9584266" cy="539115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4562474" y="4657725"/>
            <a:ext cx="2352675" cy="438150"/>
          </a:xfrm>
          <a:prstGeom prst="wedgeRoundRectCallout">
            <a:avLst>
              <a:gd name="adj1" fmla="val 40109"/>
              <a:gd name="adj2" fmla="val 12482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OK button.</a:t>
            </a:r>
            <a:endParaRPr lang="en-US" dirty="0"/>
          </a:p>
        </p:txBody>
      </p:sp>
      <p:sp>
        <p:nvSpPr>
          <p:cNvPr id="7" name="Rounded Rectangular Callout 6"/>
          <p:cNvSpPr/>
          <p:nvPr/>
        </p:nvSpPr>
        <p:spPr>
          <a:xfrm>
            <a:off x="6162674" y="1004885"/>
            <a:ext cx="3741913" cy="1247777"/>
          </a:xfrm>
          <a:prstGeom prst="wedgeRoundRectCallout">
            <a:avLst>
              <a:gd name="adj1" fmla="val -48409"/>
              <a:gd name="adj2" fmla="val 7996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the </a:t>
            </a:r>
            <a:r>
              <a:rPr lang="en-US" dirty="0" err="1" smtClean="0"/>
              <a:t>MachineNumber</a:t>
            </a:r>
            <a:r>
              <a:rPr lang="en-US" dirty="0" smtClean="0"/>
              <a:t> column from the Available Input Columns list and drop it on </a:t>
            </a:r>
            <a:r>
              <a:rPr lang="en-US" dirty="0" err="1" smtClean="0"/>
              <a:t>MachineNumber</a:t>
            </a:r>
            <a:r>
              <a:rPr lang="en-US" dirty="0" smtClean="0"/>
              <a:t> in the Available </a:t>
            </a:r>
            <a:r>
              <a:rPr lang="en-US" dirty="0" err="1" smtClean="0"/>
              <a:t>LookupColumns</a:t>
            </a:r>
            <a:r>
              <a:rPr lang="en-US" dirty="0" smtClean="0"/>
              <a:t> list. </a:t>
            </a:r>
            <a:endParaRPr lang="en-US" dirty="0"/>
          </a:p>
        </p:txBody>
      </p:sp>
    </p:spTree>
    <p:extLst>
      <p:ext uri="{BB962C8B-B14F-4D97-AF65-F5344CB8AC3E}">
        <p14:creationId xmlns:p14="http://schemas.microsoft.com/office/powerpoint/2010/main" val="4114092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122" y="1066800"/>
            <a:ext cx="9636478" cy="5420519"/>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7" name="Rounded Rectangular Callout 6"/>
          <p:cNvSpPr/>
          <p:nvPr/>
        </p:nvSpPr>
        <p:spPr>
          <a:xfrm>
            <a:off x="4448174" y="2433635"/>
            <a:ext cx="4781551" cy="1843090"/>
          </a:xfrm>
          <a:prstGeom prst="wedgeRoundRectCallout">
            <a:avLst>
              <a:gd name="adj1" fmla="val -24704"/>
              <a:gd name="adj2" fmla="val 4947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marL="342900" indent="-342900" algn="ctr">
              <a:buAutoNum type="arabicPeriod"/>
            </a:pPr>
            <a:r>
              <a:rPr lang="en-US" dirty="0" smtClean="0"/>
              <a:t>Repeat the steps on Slides 37 to 40 to add the following Lookup item to the Data Flow:</a:t>
            </a:r>
          </a:p>
          <a:p>
            <a:pPr marL="342900" indent="-342900" algn="ctr">
              <a:buAutoNum type="alphaLcPeriod"/>
            </a:pPr>
            <a:r>
              <a:rPr lang="en-US" dirty="0" smtClean="0"/>
              <a:t>Item name: Lookup Product </a:t>
            </a:r>
          </a:p>
          <a:p>
            <a:pPr marL="342900" indent="-342900" algn="ctr">
              <a:buAutoNum type="alphaLcPeriod"/>
            </a:pPr>
            <a:r>
              <a:rPr lang="en-US" dirty="0" smtClean="0"/>
              <a:t>Table: </a:t>
            </a:r>
            <a:r>
              <a:rPr lang="en-US" dirty="0" err="1" smtClean="0"/>
              <a:t>dbo.DimProduct</a:t>
            </a:r>
            <a:endParaRPr lang="en-US" dirty="0" smtClean="0"/>
          </a:p>
          <a:p>
            <a:pPr marL="342900" indent="-342900" algn="ctr">
              <a:buAutoNum type="alphaLcPeriod"/>
            </a:pPr>
            <a:r>
              <a:rPr lang="en-US" dirty="0" smtClean="0"/>
              <a:t>Available Input Column: </a:t>
            </a:r>
            <a:r>
              <a:rPr lang="en-US" dirty="0" err="1" smtClean="0"/>
              <a:t>ProductCode</a:t>
            </a:r>
            <a:endParaRPr lang="en-US" dirty="0" smtClean="0"/>
          </a:p>
          <a:p>
            <a:pPr marL="342900" indent="-342900" algn="ctr">
              <a:buAutoNum type="alphaLcPeriod"/>
            </a:pPr>
            <a:r>
              <a:rPr lang="en-US" dirty="0" smtClean="0"/>
              <a:t>Available Lookup Column: </a:t>
            </a:r>
            <a:r>
              <a:rPr lang="en-US" dirty="0" err="1" smtClean="0"/>
              <a:t>ProductCode</a:t>
            </a:r>
            <a:r>
              <a:rPr lang="en-US" dirty="0" smtClean="0"/>
              <a:t>.</a:t>
            </a:r>
            <a:endParaRPr lang="en-US" dirty="0"/>
          </a:p>
        </p:txBody>
      </p:sp>
    </p:spTree>
    <p:extLst>
      <p:ext uri="{BB962C8B-B14F-4D97-AF65-F5344CB8AC3E}">
        <p14:creationId xmlns:p14="http://schemas.microsoft.com/office/powerpoint/2010/main" val="37102171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522" y="1009650"/>
            <a:ext cx="9939866" cy="559117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666750" y="4429124"/>
            <a:ext cx="2025296" cy="952501"/>
          </a:xfrm>
          <a:prstGeom prst="wedgeRoundRectCallout">
            <a:avLst>
              <a:gd name="adj1" fmla="val 62893"/>
              <a:gd name="adj2" fmla="val 2680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 SQL Server Destination and drop it here. </a:t>
            </a:r>
            <a:endParaRPr lang="en-US" dirty="0"/>
          </a:p>
        </p:txBody>
      </p:sp>
      <p:sp>
        <p:nvSpPr>
          <p:cNvPr id="7" name="Rounded Rectangular Callout 6"/>
          <p:cNvSpPr/>
          <p:nvPr/>
        </p:nvSpPr>
        <p:spPr>
          <a:xfrm>
            <a:off x="253646" y="2243137"/>
            <a:ext cx="2327629" cy="1543049"/>
          </a:xfrm>
          <a:prstGeom prst="wedgeRoundRectCallout">
            <a:avLst>
              <a:gd name="adj1" fmla="val 66048"/>
              <a:gd name="adj2" fmla="val 9940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it. Drag the blue data flow arrow and drop it on top of the SQL Server Destination item.</a:t>
            </a:r>
            <a:endParaRPr lang="en-US" dirty="0"/>
          </a:p>
        </p:txBody>
      </p:sp>
      <p:sp>
        <p:nvSpPr>
          <p:cNvPr id="8" name="Rounded Rectangular Callout 7"/>
          <p:cNvSpPr/>
          <p:nvPr/>
        </p:nvSpPr>
        <p:spPr>
          <a:xfrm>
            <a:off x="7153275" y="2452688"/>
            <a:ext cx="3038475" cy="1000125"/>
          </a:xfrm>
          <a:prstGeom prst="wedgeRoundRectCallout">
            <a:avLst>
              <a:gd name="adj1" fmla="val -82456"/>
              <a:gd name="adj2" fmla="val 5795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The Input Output Selection window appear. Select Lookup Match Output.</a:t>
            </a:r>
            <a:endParaRPr lang="en-US" dirty="0"/>
          </a:p>
        </p:txBody>
      </p:sp>
      <p:sp>
        <p:nvSpPr>
          <p:cNvPr id="9" name="Rounded Rectangular Callout 8"/>
          <p:cNvSpPr/>
          <p:nvPr/>
        </p:nvSpPr>
        <p:spPr>
          <a:xfrm>
            <a:off x="5276850" y="4743451"/>
            <a:ext cx="2352675" cy="438150"/>
          </a:xfrm>
          <a:prstGeom prst="wedgeRoundRectCallout">
            <a:avLst>
              <a:gd name="adj1" fmla="val 23915"/>
              <a:gd name="adj2" fmla="val -11430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OK button.</a:t>
            </a:r>
            <a:endParaRPr lang="en-US" dirty="0"/>
          </a:p>
        </p:txBody>
      </p:sp>
      <p:sp>
        <p:nvSpPr>
          <p:cNvPr id="10" name="Rounded Rectangular Callout 9"/>
          <p:cNvSpPr/>
          <p:nvPr/>
        </p:nvSpPr>
        <p:spPr>
          <a:xfrm>
            <a:off x="4495798" y="5334001"/>
            <a:ext cx="2457451" cy="952499"/>
          </a:xfrm>
          <a:prstGeom prst="wedgeRoundRectCallout">
            <a:avLst>
              <a:gd name="adj1" fmla="val -68354"/>
              <a:gd name="adj2" fmla="val -6407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5</a:t>
            </a:r>
            <a:r>
              <a:rPr lang="en-US" dirty="0" smtClean="0"/>
              <a:t>. Double click it. The SQL Server Destination Editor appears.</a:t>
            </a:r>
            <a:endParaRPr lang="en-US" dirty="0"/>
          </a:p>
        </p:txBody>
      </p:sp>
    </p:spTree>
    <p:extLst>
      <p:ext uri="{BB962C8B-B14F-4D97-AF65-F5344CB8AC3E}">
        <p14:creationId xmlns:p14="http://schemas.microsoft.com/office/powerpoint/2010/main" val="2143943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122" y="1066800"/>
            <a:ext cx="9655528" cy="543123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504825" y="3235375"/>
            <a:ext cx="2743200" cy="707975"/>
          </a:xfrm>
          <a:prstGeom prst="wedgeRoundRectCallout">
            <a:avLst>
              <a:gd name="adj1" fmla="val 53011"/>
              <a:gd name="adj2" fmla="val -20024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Mappings to view the Mappings page.</a:t>
            </a:r>
            <a:endParaRPr lang="en-US" dirty="0"/>
          </a:p>
        </p:txBody>
      </p:sp>
      <p:sp>
        <p:nvSpPr>
          <p:cNvPr id="7" name="Rounded Rectangular Callout 6"/>
          <p:cNvSpPr/>
          <p:nvPr/>
        </p:nvSpPr>
        <p:spPr>
          <a:xfrm>
            <a:off x="6981825" y="2543174"/>
            <a:ext cx="3295650" cy="421331"/>
          </a:xfrm>
          <a:prstGeom prst="wedgeRoundRectCallout">
            <a:avLst>
              <a:gd name="adj1" fmla="val -64288"/>
              <a:gd name="adj2" fmla="val 17070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Select </a:t>
            </a:r>
            <a:r>
              <a:rPr lang="en-US" dirty="0" err="1" smtClean="0"/>
              <a:t>dbo.ManufacturingFact</a:t>
            </a:r>
            <a:r>
              <a:rPr lang="en-US" dirty="0" smtClean="0"/>
              <a:t>.</a:t>
            </a:r>
            <a:endParaRPr lang="en-US" dirty="0"/>
          </a:p>
        </p:txBody>
      </p:sp>
    </p:spTree>
    <p:extLst>
      <p:ext uri="{BB962C8B-B14F-4D97-AF65-F5344CB8AC3E}">
        <p14:creationId xmlns:p14="http://schemas.microsoft.com/office/powerpoint/2010/main" val="36470946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1389" y="1028700"/>
            <a:ext cx="9770534" cy="54959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238125" y="1028700"/>
            <a:ext cx="3990976" cy="2419350"/>
          </a:xfrm>
          <a:prstGeom prst="wedgeRoundRectCallout">
            <a:avLst>
              <a:gd name="adj1" fmla="val 69807"/>
              <a:gd name="adj2" fmla="val 4120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marL="342900" indent="-342900" algn="ctr">
              <a:buAutoNum type="arabicPeriod"/>
            </a:pPr>
            <a:r>
              <a:rPr lang="en-US" dirty="0" smtClean="0"/>
              <a:t>Most of the columns from the Available Input Columns list should be automatically mapped to the corresponding columns in the Available Destination Columns list. Add one more column mapping: Drag </a:t>
            </a:r>
            <a:r>
              <a:rPr lang="en-US" dirty="0" err="1" smtClean="0"/>
              <a:t>NumberRejected</a:t>
            </a:r>
            <a:r>
              <a:rPr lang="en-US" dirty="0" smtClean="0"/>
              <a:t> and drop it on </a:t>
            </a:r>
            <a:r>
              <a:rPr lang="en-US" dirty="0" err="1" smtClean="0"/>
              <a:t>RejectedProducts</a:t>
            </a:r>
            <a:r>
              <a:rPr lang="en-US" dirty="0" smtClean="0"/>
              <a:t>.</a:t>
            </a:r>
            <a:endParaRPr lang="en-US" dirty="0"/>
          </a:p>
        </p:txBody>
      </p:sp>
      <p:sp>
        <p:nvSpPr>
          <p:cNvPr id="7" name="Rounded Rectangular Callout 6"/>
          <p:cNvSpPr/>
          <p:nvPr/>
        </p:nvSpPr>
        <p:spPr>
          <a:xfrm>
            <a:off x="7724774" y="4638674"/>
            <a:ext cx="2381251" cy="421331"/>
          </a:xfrm>
          <a:prstGeom prst="wedgeRoundRectCallout">
            <a:avLst>
              <a:gd name="adj1" fmla="val -67888"/>
              <a:gd name="adj2" fmla="val 16166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Tree>
    <p:extLst>
      <p:ext uri="{BB962C8B-B14F-4D97-AF65-F5344CB8AC3E}">
        <p14:creationId xmlns:p14="http://schemas.microsoft.com/office/powerpoint/2010/main" val="3828602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788" y="971550"/>
            <a:ext cx="9973734" cy="56102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4648199" y="1857376"/>
            <a:ext cx="4238626" cy="1552574"/>
          </a:xfrm>
          <a:prstGeom prst="wedgeRoundRectCallout">
            <a:avLst>
              <a:gd name="adj1" fmla="val -58294"/>
              <a:gd name="adj2" fmla="val 5637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the Lookup Batch Number item. Drag the unattached blue data flow arrow and drop it on the Union All item. Repeat this process with Lookup Machine Number and Lookup Product items.</a:t>
            </a:r>
            <a:endParaRPr lang="en-US" dirty="0"/>
          </a:p>
        </p:txBody>
      </p:sp>
      <p:sp>
        <p:nvSpPr>
          <p:cNvPr id="7" name="Rounded Rectangular Callout 6"/>
          <p:cNvSpPr/>
          <p:nvPr/>
        </p:nvSpPr>
        <p:spPr>
          <a:xfrm>
            <a:off x="5597170" y="4543425"/>
            <a:ext cx="4289780" cy="419100"/>
          </a:xfrm>
          <a:prstGeom prst="wedgeRoundRectCallout">
            <a:avLst>
              <a:gd name="adj1" fmla="val -34908"/>
              <a:gd name="adj2" fmla="val -13499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marL="342900" indent="-342900" algn="ctr">
              <a:buAutoNum type="arabicPeriod"/>
            </a:pPr>
            <a:r>
              <a:rPr lang="en-US" dirty="0" smtClean="0"/>
              <a:t>Drag a Union All item and drop it here. </a:t>
            </a:r>
            <a:endParaRPr lang="en-US" dirty="0"/>
          </a:p>
        </p:txBody>
      </p:sp>
    </p:spTree>
    <p:extLst>
      <p:ext uri="{BB962C8B-B14F-4D97-AF65-F5344CB8AC3E}">
        <p14:creationId xmlns:p14="http://schemas.microsoft.com/office/powerpoint/2010/main" val="1909796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0721" y="1123950"/>
            <a:ext cx="9567333" cy="53816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6400799" y="2571751"/>
            <a:ext cx="3400426" cy="1028699"/>
          </a:xfrm>
          <a:prstGeom prst="wedgeRoundRectCallout">
            <a:avLst>
              <a:gd name="adj1" fmla="val -51571"/>
              <a:gd name="adj2" fmla="val 8878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Union All item. Drag the blue data flow arrow and drop it on the Write Error Records item.</a:t>
            </a:r>
            <a:endParaRPr lang="en-US" dirty="0"/>
          </a:p>
        </p:txBody>
      </p:sp>
      <p:sp>
        <p:nvSpPr>
          <p:cNvPr id="7" name="Rounded Rectangular Callout 6"/>
          <p:cNvSpPr/>
          <p:nvPr/>
        </p:nvSpPr>
        <p:spPr>
          <a:xfrm>
            <a:off x="4520845" y="5286374"/>
            <a:ext cx="3413480" cy="657226"/>
          </a:xfrm>
          <a:prstGeom prst="wedgeRoundRectCallout">
            <a:avLst>
              <a:gd name="adj1" fmla="val -12386"/>
              <a:gd name="adj2" fmla="val -12290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a Flat File Destination and drop it here. Rename it as shown. </a:t>
            </a:r>
            <a:endParaRPr lang="en-US" dirty="0"/>
          </a:p>
        </p:txBody>
      </p:sp>
      <p:sp>
        <p:nvSpPr>
          <p:cNvPr id="8" name="Rounded Rectangular Callout 7"/>
          <p:cNvSpPr/>
          <p:nvPr/>
        </p:nvSpPr>
        <p:spPr>
          <a:xfrm>
            <a:off x="7315199" y="3867150"/>
            <a:ext cx="2486026" cy="1028699"/>
          </a:xfrm>
          <a:prstGeom prst="wedgeRoundRectCallout">
            <a:avLst>
              <a:gd name="adj1" fmla="val -65577"/>
              <a:gd name="adj2" fmla="val 2489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Double click it. The Flat File Destination Editor window appears.</a:t>
            </a:r>
            <a:endParaRPr lang="en-US" dirty="0"/>
          </a:p>
        </p:txBody>
      </p:sp>
    </p:spTree>
    <p:extLst>
      <p:ext uri="{BB962C8B-B14F-4D97-AF65-F5344CB8AC3E}">
        <p14:creationId xmlns:p14="http://schemas.microsoft.com/office/powerpoint/2010/main" val="25539827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300" y="1057275"/>
            <a:ext cx="9652000" cy="5429250"/>
          </a:xfrm>
        </p:spPr>
      </p:pic>
      <p:sp>
        <p:nvSpPr>
          <p:cNvPr id="12" name="Rounded Rectangular Callout 11"/>
          <p:cNvSpPr/>
          <p:nvPr/>
        </p:nvSpPr>
        <p:spPr>
          <a:xfrm>
            <a:off x="7467598" y="1247775"/>
            <a:ext cx="3829051" cy="700088"/>
          </a:xfrm>
          <a:prstGeom prst="wedgeRoundRectCallout">
            <a:avLst>
              <a:gd name="adj1" fmla="val -25119"/>
              <a:gd name="adj2" fmla="val 8442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the New button to create a new connection for the errors output.</a:t>
            </a:r>
            <a:endParaRPr lang="en-US" dirty="0"/>
          </a:p>
        </p:txBody>
      </p:sp>
      <p:sp>
        <p:nvSpPr>
          <p:cNvPr id="13" name="Rounded Rectangular Callout 12"/>
          <p:cNvSpPr/>
          <p:nvPr/>
        </p:nvSpPr>
        <p:spPr>
          <a:xfrm>
            <a:off x="6581775" y="3690936"/>
            <a:ext cx="3676650" cy="371475"/>
          </a:xfrm>
          <a:prstGeom prst="wedgeRoundRectCallout">
            <a:avLst>
              <a:gd name="adj1" fmla="val -93921"/>
              <a:gd name="adj2" fmla="val -13494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Be sure that Delimited is selected.</a:t>
            </a:r>
            <a:endParaRPr lang="en-US" dirty="0"/>
          </a:p>
        </p:txBody>
      </p:sp>
      <p:sp>
        <p:nvSpPr>
          <p:cNvPr id="14" name="Rounded Rectangular Callout 13"/>
          <p:cNvSpPr/>
          <p:nvPr/>
        </p:nvSpPr>
        <p:spPr>
          <a:xfrm>
            <a:off x="7800974" y="2838449"/>
            <a:ext cx="2019301" cy="742950"/>
          </a:xfrm>
          <a:prstGeom prst="wedgeRoundRectCallout">
            <a:avLst>
              <a:gd name="adj1" fmla="val -89162"/>
              <a:gd name="adj2" fmla="val -5330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Flat File Format window appears. </a:t>
            </a:r>
            <a:endParaRPr lang="en-US" dirty="0"/>
          </a:p>
        </p:txBody>
      </p:sp>
      <p:sp>
        <p:nvSpPr>
          <p:cNvPr id="15" name="Rounded Rectangular Callout 14"/>
          <p:cNvSpPr/>
          <p:nvPr/>
        </p:nvSpPr>
        <p:spPr>
          <a:xfrm>
            <a:off x="7981949" y="4781549"/>
            <a:ext cx="2371726" cy="433385"/>
          </a:xfrm>
          <a:prstGeom prst="wedgeRoundRectCallout">
            <a:avLst>
              <a:gd name="adj1" fmla="val -64162"/>
              <a:gd name="adj2" fmla="val 5438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OK button.</a:t>
            </a:r>
            <a:endParaRPr lang="en-US" dirty="0"/>
          </a:p>
        </p:txBody>
      </p:sp>
    </p:spTree>
    <p:extLst>
      <p:ext uri="{BB962C8B-B14F-4D97-AF65-F5344CB8AC3E}">
        <p14:creationId xmlns:p14="http://schemas.microsoft.com/office/powerpoint/2010/main" val="3832129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788" y="971550"/>
            <a:ext cx="9939162" cy="5590778"/>
          </a:xfrm>
        </p:spPr>
      </p:pic>
      <p:sp>
        <p:nvSpPr>
          <p:cNvPr id="8" name="Rounded Rectangular Callout 7"/>
          <p:cNvSpPr/>
          <p:nvPr/>
        </p:nvSpPr>
        <p:spPr>
          <a:xfrm>
            <a:off x="7467598" y="1247775"/>
            <a:ext cx="3076577" cy="700088"/>
          </a:xfrm>
          <a:prstGeom prst="wedgeRoundRectCallout">
            <a:avLst>
              <a:gd name="adj1" fmla="val -77607"/>
              <a:gd name="adj2" fmla="val 272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Type Error Output for the Connection manager name.</a:t>
            </a:r>
            <a:endParaRPr lang="en-US" dirty="0"/>
          </a:p>
        </p:txBody>
      </p:sp>
      <p:sp>
        <p:nvSpPr>
          <p:cNvPr id="9" name="Rounded Rectangular Callout 8"/>
          <p:cNvSpPr/>
          <p:nvPr/>
        </p:nvSpPr>
        <p:spPr>
          <a:xfrm>
            <a:off x="8086724" y="2809874"/>
            <a:ext cx="2847976" cy="466726"/>
          </a:xfrm>
          <a:prstGeom prst="wedgeRoundRectCallout">
            <a:avLst>
              <a:gd name="adj1" fmla="val -57054"/>
              <a:gd name="adj2" fmla="val -4514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Browse button.</a:t>
            </a:r>
            <a:endParaRPr lang="en-US" dirty="0"/>
          </a:p>
        </p:txBody>
      </p:sp>
      <p:sp>
        <p:nvSpPr>
          <p:cNvPr id="10" name="Rounded Rectangular Callout 9"/>
          <p:cNvSpPr/>
          <p:nvPr/>
        </p:nvSpPr>
        <p:spPr>
          <a:xfrm>
            <a:off x="6858000" y="3705225"/>
            <a:ext cx="4705350" cy="1257299"/>
          </a:xfrm>
          <a:prstGeom prst="wedgeRoundRectCallout">
            <a:avLst>
              <a:gd name="adj1" fmla="val -58320"/>
              <a:gd name="adj2" fmla="val -7417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You can store the error output in any folder. However, it is easier to find if you store it in the same folder where you created the </a:t>
            </a:r>
            <a:r>
              <a:rPr lang="en-US" dirty="0" err="1" smtClean="0"/>
              <a:t>MaxMinManufacturingDMLoad</a:t>
            </a:r>
            <a:r>
              <a:rPr lang="en-US" dirty="0" smtClean="0"/>
              <a:t> project.</a:t>
            </a:r>
            <a:endParaRPr lang="en-US" dirty="0"/>
          </a:p>
        </p:txBody>
      </p:sp>
      <p:sp>
        <p:nvSpPr>
          <p:cNvPr id="11" name="Rounded Rectangular Callout 10"/>
          <p:cNvSpPr/>
          <p:nvPr/>
        </p:nvSpPr>
        <p:spPr>
          <a:xfrm>
            <a:off x="1590675" y="5086350"/>
            <a:ext cx="2609850" cy="700088"/>
          </a:xfrm>
          <a:prstGeom prst="wedgeRoundRectCallout">
            <a:avLst>
              <a:gd name="adj1" fmla="val 77823"/>
              <a:gd name="adj2" fmla="val 687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Type MfgInfoErrors.txt for the file name.</a:t>
            </a:r>
            <a:endParaRPr lang="en-US" dirty="0"/>
          </a:p>
        </p:txBody>
      </p:sp>
      <p:sp>
        <p:nvSpPr>
          <p:cNvPr id="12" name="Rounded Rectangular Callout 11"/>
          <p:cNvSpPr/>
          <p:nvPr/>
        </p:nvSpPr>
        <p:spPr>
          <a:xfrm>
            <a:off x="8677274" y="5198268"/>
            <a:ext cx="2590802" cy="476251"/>
          </a:xfrm>
          <a:prstGeom prst="wedgeRoundRectCallout">
            <a:avLst>
              <a:gd name="adj1" fmla="val -73079"/>
              <a:gd name="adj2" fmla="val 2654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5. Click the Open button.</a:t>
            </a:r>
            <a:endParaRPr lang="en-US" dirty="0"/>
          </a:p>
        </p:txBody>
      </p:sp>
    </p:spTree>
    <p:extLst>
      <p:ext uri="{BB962C8B-B14F-4D97-AF65-F5344CB8AC3E}">
        <p14:creationId xmlns:p14="http://schemas.microsoft.com/office/powerpoint/2010/main" val="39698042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589" y="1000125"/>
            <a:ext cx="10075333" cy="566737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3057524" y="4476752"/>
            <a:ext cx="2847976" cy="419098"/>
          </a:xfrm>
          <a:prstGeom prst="wedgeRoundRectCallout">
            <a:avLst>
              <a:gd name="adj1" fmla="val -19763"/>
              <a:gd name="adj2" fmla="val -10456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Be sure to check this box.</a:t>
            </a:r>
            <a:endParaRPr lang="en-US" dirty="0"/>
          </a:p>
        </p:txBody>
      </p:sp>
      <p:sp>
        <p:nvSpPr>
          <p:cNvPr id="7" name="Rounded Rectangular Callout 6"/>
          <p:cNvSpPr/>
          <p:nvPr/>
        </p:nvSpPr>
        <p:spPr>
          <a:xfrm>
            <a:off x="7800974" y="4476752"/>
            <a:ext cx="2343151" cy="428625"/>
          </a:xfrm>
          <a:prstGeom prst="wedgeRoundRectCallout">
            <a:avLst>
              <a:gd name="adj1" fmla="val -23301"/>
              <a:gd name="adj2" fmla="val 19378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Tree>
    <p:extLst>
      <p:ext uri="{BB962C8B-B14F-4D97-AF65-F5344CB8AC3E}">
        <p14:creationId xmlns:p14="http://schemas.microsoft.com/office/powerpoint/2010/main" val="1676469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599" y="1129506"/>
            <a:ext cx="9801225" cy="5513190"/>
          </a:xfrm>
        </p:spPr>
      </p:pic>
      <p:sp>
        <p:nvSpPr>
          <p:cNvPr id="4" name="Title 1"/>
          <p:cNvSpPr>
            <a:spLocks noGrp="1"/>
          </p:cNvSpPr>
          <p:nvPr>
            <p:ph type="title"/>
          </p:nvPr>
        </p:nvSpPr>
        <p:spPr>
          <a:xfrm>
            <a:off x="838200" y="107951"/>
            <a:ext cx="10515600" cy="977899"/>
          </a:xfrm>
        </p:spPr>
        <p:txBody>
          <a:bodyPr/>
          <a:lstStyle/>
          <a:p>
            <a:r>
              <a:rPr lang="en-US" sz="3200" dirty="0" smtClean="0"/>
              <a:t>Adding a Second Fact Table to the </a:t>
            </a:r>
            <a:r>
              <a:rPr lang="en-US" sz="3200" dirty="0" err="1" smtClean="0"/>
              <a:t>MaxMinManufacturingDM</a:t>
            </a:r>
            <a:r>
              <a:rPr lang="en-US" sz="3200" dirty="0" smtClean="0"/>
              <a:t> Data Mart (continued)</a:t>
            </a:r>
            <a:endParaRPr lang="en-US" dirty="0"/>
          </a:p>
        </p:txBody>
      </p:sp>
      <p:sp>
        <p:nvSpPr>
          <p:cNvPr id="6" name="Rounded Rectangular Callout 5"/>
          <p:cNvSpPr/>
          <p:nvPr/>
        </p:nvSpPr>
        <p:spPr>
          <a:xfrm>
            <a:off x="3593396" y="3233341"/>
            <a:ext cx="2969330" cy="662384"/>
          </a:xfrm>
          <a:prstGeom prst="wedgeRoundRectCallout">
            <a:avLst>
              <a:gd name="adj1" fmla="val -102682"/>
              <a:gd name="adj2" fmla="val -4659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the Tables node and select Refresh.</a:t>
            </a:r>
            <a:endParaRPr lang="en-US" dirty="0"/>
          </a:p>
        </p:txBody>
      </p:sp>
      <p:sp>
        <p:nvSpPr>
          <p:cNvPr id="7" name="Rounded Rectangular Callout 6"/>
          <p:cNvSpPr/>
          <p:nvPr/>
        </p:nvSpPr>
        <p:spPr>
          <a:xfrm>
            <a:off x="3593396" y="4557316"/>
            <a:ext cx="2293054" cy="948134"/>
          </a:xfrm>
          <a:prstGeom prst="wedgeRoundRectCallout">
            <a:avLst>
              <a:gd name="adj1" fmla="val -94893"/>
              <a:gd name="adj2" fmla="val -2000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The newly created </a:t>
            </a:r>
            <a:r>
              <a:rPr lang="en-US" dirty="0" err="1" smtClean="0"/>
              <a:t>InventoryFact</a:t>
            </a:r>
            <a:r>
              <a:rPr lang="en-US" dirty="0" smtClean="0"/>
              <a:t> table should be visible.</a:t>
            </a:r>
            <a:endParaRPr lang="en-US" dirty="0"/>
          </a:p>
        </p:txBody>
      </p:sp>
      <p:sp>
        <p:nvSpPr>
          <p:cNvPr id="9" name="Rounded Rectangular Callout 8"/>
          <p:cNvSpPr/>
          <p:nvPr/>
        </p:nvSpPr>
        <p:spPr>
          <a:xfrm>
            <a:off x="7320138" y="2669084"/>
            <a:ext cx="3538362" cy="1888232"/>
          </a:xfrm>
          <a:prstGeom prst="wedgeRoundRectCallout">
            <a:avLst>
              <a:gd name="adj1" fmla="val 39453"/>
              <a:gd name="adj2" fmla="val -12329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this red x to close the SQL Server Management Studio. Next, we will use the Integration Services to populate both the </a:t>
            </a:r>
            <a:r>
              <a:rPr lang="en-US" dirty="0" err="1" smtClean="0"/>
              <a:t>InventoryFact</a:t>
            </a:r>
            <a:r>
              <a:rPr lang="en-US" dirty="0" smtClean="0"/>
              <a:t> and </a:t>
            </a:r>
            <a:r>
              <a:rPr lang="en-US" dirty="0" err="1" smtClean="0"/>
              <a:t>ManufacturingFact</a:t>
            </a:r>
            <a:r>
              <a:rPr lang="en-US" dirty="0" smtClean="0"/>
              <a:t> tables.</a:t>
            </a:r>
            <a:endParaRPr lang="en-US" dirty="0"/>
          </a:p>
        </p:txBody>
      </p:sp>
    </p:spTree>
    <p:extLst>
      <p:ext uri="{BB962C8B-B14F-4D97-AF65-F5344CB8AC3E}">
        <p14:creationId xmlns:p14="http://schemas.microsoft.com/office/powerpoint/2010/main" val="35273073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055" y="1076324"/>
            <a:ext cx="9973733" cy="56102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2124074" y="2876551"/>
            <a:ext cx="2619375" cy="695323"/>
          </a:xfrm>
          <a:prstGeom prst="wedgeRoundRectCallout">
            <a:avLst>
              <a:gd name="adj1" fmla="val 35973"/>
              <a:gd name="adj2" fmla="val -11483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Click Mappings to view the Mappings page.</a:t>
            </a:r>
            <a:endParaRPr lang="en-US" dirty="0"/>
          </a:p>
        </p:txBody>
      </p:sp>
    </p:spTree>
    <p:extLst>
      <p:ext uri="{BB962C8B-B14F-4D97-AF65-F5344CB8AC3E}">
        <p14:creationId xmlns:p14="http://schemas.microsoft.com/office/powerpoint/2010/main" val="13447554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1" y="1095374"/>
            <a:ext cx="9770533" cy="54959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1419226" y="3057526"/>
            <a:ext cx="3762374" cy="676274"/>
          </a:xfrm>
          <a:prstGeom prst="wedgeRoundRectCallout">
            <a:avLst>
              <a:gd name="adj1" fmla="val 64700"/>
              <a:gd name="adj2" fmla="val -3675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Mappings have been automatically created for all columns </a:t>
            </a:r>
            <a:endParaRPr lang="en-US" dirty="0"/>
          </a:p>
        </p:txBody>
      </p:sp>
      <p:sp>
        <p:nvSpPr>
          <p:cNvPr id="7" name="Rounded Rectangular Callout 6"/>
          <p:cNvSpPr/>
          <p:nvPr/>
        </p:nvSpPr>
        <p:spPr>
          <a:xfrm>
            <a:off x="4524374" y="5562601"/>
            <a:ext cx="2352675" cy="485774"/>
          </a:xfrm>
          <a:prstGeom prst="wedgeRoundRectCallout">
            <a:avLst>
              <a:gd name="adj1" fmla="val 73607"/>
              <a:gd name="adj2" fmla="val -1910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endParaRPr lang="en-US" dirty="0"/>
          </a:p>
        </p:txBody>
      </p:sp>
    </p:spTree>
    <p:extLst>
      <p:ext uri="{BB962C8B-B14F-4D97-AF65-F5344CB8AC3E}">
        <p14:creationId xmlns:p14="http://schemas.microsoft.com/office/powerpoint/2010/main" val="2332459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587" y="1143000"/>
            <a:ext cx="9482667" cy="533400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5222520" y="2533651"/>
            <a:ext cx="2619375" cy="990599"/>
          </a:xfrm>
          <a:prstGeom prst="wedgeRoundRectCallout">
            <a:avLst>
              <a:gd name="adj1" fmla="val 21428"/>
              <a:gd name="adj2" fmla="val -4634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At this point, the Data Flow tab should appear as shown here.</a:t>
            </a:r>
            <a:endParaRPr lang="en-US" dirty="0"/>
          </a:p>
        </p:txBody>
      </p:sp>
    </p:spTree>
    <p:extLst>
      <p:ext uri="{BB962C8B-B14F-4D97-AF65-F5344CB8AC3E}">
        <p14:creationId xmlns:p14="http://schemas.microsoft.com/office/powerpoint/2010/main" val="76733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588" y="1000124"/>
            <a:ext cx="9888362" cy="5562203"/>
          </a:xfrm>
        </p:spPr>
      </p:pic>
      <p:sp>
        <p:nvSpPr>
          <p:cNvPr id="5"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6296024" y="1000124"/>
            <a:ext cx="3676651" cy="1581151"/>
          </a:xfrm>
          <a:prstGeom prst="wedgeRoundRectCallout">
            <a:avLst>
              <a:gd name="adj1" fmla="val 24700"/>
              <a:gd name="adj2" fmla="val -4908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Hold down CTRL key and click the following items: Lookup Batch Number, Lookup Machine Number, Lookup Product, Union All, Write Error Records to a Text File.</a:t>
            </a:r>
          </a:p>
        </p:txBody>
      </p:sp>
      <p:sp>
        <p:nvSpPr>
          <p:cNvPr id="8" name="Rounded Rectangular Callout 7"/>
          <p:cNvSpPr/>
          <p:nvPr/>
        </p:nvSpPr>
        <p:spPr>
          <a:xfrm>
            <a:off x="7200900" y="2943226"/>
            <a:ext cx="3562350" cy="1295399"/>
          </a:xfrm>
          <a:prstGeom prst="wedgeRoundRectCallout">
            <a:avLst>
              <a:gd name="adj1" fmla="val -51834"/>
              <a:gd name="adj2" fmla="val 8527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While the above five mentioned items are selected, right-click the Write Error Records to a Text File and then select Group.</a:t>
            </a:r>
            <a:endParaRPr lang="en-US" dirty="0"/>
          </a:p>
        </p:txBody>
      </p:sp>
    </p:spTree>
    <p:extLst>
      <p:ext uri="{BB962C8B-B14F-4D97-AF65-F5344CB8AC3E}">
        <p14:creationId xmlns:p14="http://schemas.microsoft.com/office/powerpoint/2010/main" val="14209353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187" y="1057274"/>
            <a:ext cx="9838267" cy="553402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7451370" y="2767012"/>
            <a:ext cx="3092805" cy="966788"/>
          </a:xfrm>
          <a:prstGeom prst="wedgeRoundRectCallout">
            <a:avLst>
              <a:gd name="adj1" fmla="val -63154"/>
              <a:gd name="adj2" fmla="val -4259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At this point, the five items are grouped. Click the ^ button to contract the group.</a:t>
            </a:r>
            <a:endParaRPr lang="en-US" dirty="0"/>
          </a:p>
        </p:txBody>
      </p:sp>
    </p:spTree>
    <p:extLst>
      <p:ext uri="{BB962C8B-B14F-4D97-AF65-F5344CB8AC3E}">
        <p14:creationId xmlns:p14="http://schemas.microsoft.com/office/powerpoint/2010/main" val="33017512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721" y="981074"/>
            <a:ext cx="10075333" cy="566737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ManufacturingFact</a:t>
            </a:r>
            <a:r>
              <a:rPr lang="en-US" dirty="0" smtClean="0"/>
              <a:t> Data Flow (continued)</a:t>
            </a:r>
            <a:endParaRPr lang="en-US" dirty="0"/>
          </a:p>
        </p:txBody>
      </p:sp>
      <p:sp>
        <p:nvSpPr>
          <p:cNvPr id="6" name="Rounded Rectangular Callout 5"/>
          <p:cNvSpPr/>
          <p:nvPr/>
        </p:nvSpPr>
        <p:spPr>
          <a:xfrm>
            <a:off x="6032145" y="2366961"/>
            <a:ext cx="3092805" cy="2443163"/>
          </a:xfrm>
          <a:prstGeom prst="wedgeRoundRectCallout">
            <a:avLst>
              <a:gd name="adj1" fmla="val -84404"/>
              <a:gd name="adj2" fmla="val -283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Position the contracted group between Derived Column and SQL Server Destination items as shown here. Rename the Group item to Validate Batch Number, Machine Number, and Product. </a:t>
            </a:r>
            <a:endParaRPr lang="en-US" dirty="0"/>
          </a:p>
        </p:txBody>
      </p:sp>
    </p:spTree>
    <p:extLst>
      <p:ext uri="{BB962C8B-B14F-4D97-AF65-F5344CB8AC3E}">
        <p14:creationId xmlns:p14="http://schemas.microsoft.com/office/powerpoint/2010/main" val="6093469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655" y="1133475"/>
            <a:ext cx="9550400" cy="537210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a:t>
            </a:r>
            <a:endParaRPr lang="en-US" dirty="0"/>
          </a:p>
        </p:txBody>
      </p:sp>
      <p:sp>
        <p:nvSpPr>
          <p:cNvPr id="5" name="Rounded Rectangular Callout 4"/>
          <p:cNvSpPr/>
          <p:nvPr/>
        </p:nvSpPr>
        <p:spPr>
          <a:xfrm>
            <a:off x="7455250" y="2486024"/>
            <a:ext cx="3546125" cy="2724151"/>
          </a:xfrm>
          <a:prstGeom prst="wedgeRoundRectCallout">
            <a:avLst>
              <a:gd name="adj1" fmla="val -63154"/>
              <a:gd name="adj2" fmla="val -4259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another Data Flow Task and drop it here. Rename it to Load </a:t>
            </a:r>
            <a:r>
              <a:rPr lang="en-US" dirty="0" err="1" smtClean="0"/>
              <a:t>InventoryFact</a:t>
            </a:r>
            <a:r>
              <a:rPr lang="en-US" dirty="0" smtClean="0"/>
              <a:t>. We do not need to set precedence between this task and the other tasks - it does not matter when the </a:t>
            </a:r>
            <a:r>
              <a:rPr lang="en-US" dirty="0" err="1" smtClean="0"/>
              <a:t>InventoryFact</a:t>
            </a:r>
            <a:r>
              <a:rPr lang="en-US" dirty="0" smtClean="0"/>
              <a:t> table is populated relative to the operations being done on the other tables.</a:t>
            </a:r>
            <a:endParaRPr lang="en-US" dirty="0"/>
          </a:p>
        </p:txBody>
      </p:sp>
      <p:sp>
        <p:nvSpPr>
          <p:cNvPr id="6" name="Rounded Rectangular Callout 5"/>
          <p:cNvSpPr/>
          <p:nvPr/>
        </p:nvSpPr>
        <p:spPr>
          <a:xfrm>
            <a:off x="4098571" y="4129087"/>
            <a:ext cx="2903360" cy="709613"/>
          </a:xfrm>
          <a:prstGeom prst="wedgeRoundRectCallout">
            <a:avLst>
              <a:gd name="adj1" fmla="val -10899"/>
              <a:gd name="adj2" fmla="val -24452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Double click it. This takes you to the Data Flow tab.</a:t>
            </a:r>
            <a:endParaRPr lang="en-US" dirty="0"/>
          </a:p>
        </p:txBody>
      </p:sp>
    </p:spTree>
    <p:extLst>
      <p:ext uri="{BB962C8B-B14F-4D97-AF65-F5344CB8AC3E}">
        <p14:creationId xmlns:p14="http://schemas.microsoft.com/office/powerpoint/2010/main" val="10612940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6188" y="1000124"/>
            <a:ext cx="9856612" cy="5544344"/>
          </a:xfrm>
        </p:spPr>
      </p:pic>
      <p:sp>
        <p:nvSpPr>
          <p:cNvPr id="10" name="Rounded Rectangular Callout 9"/>
          <p:cNvSpPr/>
          <p:nvPr/>
        </p:nvSpPr>
        <p:spPr>
          <a:xfrm>
            <a:off x="2405944" y="4305300"/>
            <a:ext cx="3880556" cy="942976"/>
          </a:xfrm>
          <a:prstGeom prst="wedgeRoundRectCallout">
            <a:avLst>
              <a:gd name="adj1" fmla="val 53234"/>
              <a:gd name="adj2" fmla="val 10546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in the Connection Managers tray; and select New OLE DB Connection from the context menu.</a:t>
            </a:r>
          </a:p>
        </p:txBody>
      </p:sp>
      <p:sp>
        <p:nvSpPr>
          <p:cNvPr id="11" name="Rounded Rectangular Callout 10"/>
          <p:cNvSpPr/>
          <p:nvPr/>
        </p:nvSpPr>
        <p:spPr>
          <a:xfrm>
            <a:off x="8353425" y="1666876"/>
            <a:ext cx="2619375" cy="990599"/>
          </a:xfrm>
          <a:prstGeom prst="wedgeRoundRectCallout">
            <a:avLst>
              <a:gd name="adj1" fmla="val -77289"/>
              <a:gd name="adj2" fmla="val -9068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The Configure OLE DB Connection Manager dialog box appears.</a:t>
            </a:r>
            <a:endParaRPr lang="en-US" dirty="0"/>
          </a:p>
        </p:txBody>
      </p:sp>
      <p:sp>
        <p:nvSpPr>
          <p:cNvPr id="12" name="Rounded Rectangular Callout 11"/>
          <p:cNvSpPr/>
          <p:nvPr/>
        </p:nvSpPr>
        <p:spPr>
          <a:xfrm>
            <a:off x="8439150" y="3209926"/>
            <a:ext cx="2314575" cy="990599"/>
          </a:xfrm>
          <a:prstGeom prst="wedgeRoundRectCallout">
            <a:avLst>
              <a:gd name="adj1" fmla="val -66744"/>
              <a:gd name="adj2" fmla="val 843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New button to create a new data connection.</a:t>
            </a:r>
            <a:endParaRPr lang="en-US" dirty="0"/>
          </a:p>
        </p:txBody>
      </p:sp>
    </p:spTree>
    <p:extLst>
      <p:ext uri="{BB962C8B-B14F-4D97-AF65-F5344CB8AC3E}">
        <p14:creationId xmlns:p14="http://schemas.microsoft.com/office/powerpoint/2010/main" val="1512564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187" y="1057275"/>
            <a:ext cx="10139187" cy="5703292"/>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6558875" y="1238451"/>
            <a:ext cx="4562475" cy="828676"/>
          </a:xfrm>
          <a:prstGeom prst="wedgeRoundRectCallout">
            <a:avLst>
              <a:gd name="adj1" fmla="val -71553"/>
              <a:gd name="adj2" fmla="val 6454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Enter the server name here: </a:t>
            </a:r>
            <a:r>
              <a:rPr lang="en-US" dirty="0" err="1" smtClean="0"/>
              <a:t>yourComputerName</a:t>
            </a:r>
            <a:r>
              <a:rPr lang="en-US" dirty="0" smtClean="0"/>
              <a:t>/</a:t>
            </a:r>
            <a:r>
              <a:rPr lang="en-US" dirty="0" err="1" smtClean="0"/>
              <a:t>databaseInstanceName</a:t>
            </a:r>
            <a:endParaRPr lang="en-US" dirty="0"/>
          </a:p>
        </p:txBody>
      </p:sp>
      <p:sp>
        <p:nvSpPr>
          <p:cNvPr id="7" name="Rounded Rectangular Callout 6"/>
          <p:cNvSpPr/>
          <p:nvPr/>
        </p:nvSpPr>
        <p:spPr>
          <a:xfrm>
            <a:off x="260214" y="3481286"/>
            <a:ext cx="4076701" cy="3048000"/>
          </a:xfrm>
          <a:prstGeom prst="wedgeRoundRectCallout">
            <a:avLst>
              <a:gd name="adj1" fmla="val 63860"/>
              <a:gd name="adj2" fmla="val -2045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t>
            </a:r>
            <a:r>
              <a:rPr lang="en-US" dirty="0" err="1" smtClean="0"/>
              <a:t>OrderProcessingSystem</a:t>
            </a:r>
            <a:r>
              <a:rPr lang="en-US" dirty="0" smtClean="0"/>
              <a:t> from the drop-down list. Note: (a) if the drop-down list is empty, either your server name or your login credentials are incorrect. (b) if the drop-down list is not empty but you do not see the </a:t>
            </a:r>
            <a:r>
              <a:rPr lang="en-US" dirty="0" err="1" smtClean="0"/>
              <a:t>OrderProcessingSystem</a:t>
            </a:r>
            <a:r>
              <a:rPr lang="en-US" dirty="0" smtClean="0"/>
              <a:t> in the list, you did not properly restore the </a:t>
            </a:r>
            <a:r>
              <a:rPr lang="en-US" dirty="0" err="1" smtClean="0"/>
              <a:t>OrderProcessingSystem</a:t>
            </a:r>
            <a:r>
              <a:rPr lang="en-US" dirty="0" smtClean="0"/>
              <a:t> database from the backup file (see Slide #2).  </a:t>
            </a:r>
            <a:endParaRPr lang="en-US" dirty="0"/>
          </a:p>
        </p:txBody>
      </p:sp>
    </p:spTree>
    <p:extLst>
      <p:ext uri="{BB962C8B-B14F-4D97-AF65-F5344CB8AC3E}">
        <p14:creationId xmlns:p14="http://schemas.microsoft.com/office/powerpoint/2010/main" val="7427890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8455" y="1162050"/>
            <a:ext cx="9719733" cy="546735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4724400" y="4457700"/>
            <a:ext cx="2390775" cy="400050"/>
          </a:xfrm>
          <a:prstGeom prst="wedgeRoundRectCallout">
            <a:avLst>
              <a:gd name="adj1" fmla="val 64788"/>
              <a:gd name="adj2" fmla="val 10069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OK button.</a:t>
            </a:r>
          </a:p>
        </p:txBody>
      </p:sp>
      <p:sp>
        <p:nvSpPr>
          <p:cNvPr id="7" name="Rounded Rectangular Callout 6"/>
          <p:cNvSpPr/>
          <p:nvPr/>
        </p:nvSpPr>
        <p:spPr>
          <a:xfrm>
            <a:off x="7115175" y="3124201"/>
            <a:ext cx="2352675" cy="723899"/>
          </a:xfrm>
          <a:prstGeom prst="wedgeRoundRectCallout">
            <a:avLst>
              <a:gd name="adj1" fmla="val -65611"/>
              <a:gd name="adj2" fmla="val -9134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A new OLE DB Data  Connection is created.</a:t>
            </a:r>
            <a:endParaRPr lang="en-US" dirty="0"/>
          </a:p>
        </p:txBody>
      </p:sp>
    </p:spTree>
    <p:extLst>
      <p:ext uri="{BB962C8B-B14F-4D97-AF65-F5344CB8AC3E}">
        <p14:creationId xmlns:p14="http://schemas.microsoft.com/office/powerpoint/2010/main" val="35304640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6925"/>
          </a:xfrm>
        </p:spPr>
        <p:txBody>
          <a:bodyPr/>
          <a:lstStyle/>
          <a:p>
            <a:r>
              <a:rPr lang="en-US" dirty="0" smtClean="0"/>
              <a:t>Launch SQL Server Data Tools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150" y="1247378"/>
            <a:ext cx="9314038" cy="5239147"/>
          </a:xfrm>
        </p:spPr>
      </p:pic>
      <p:sp>
        <p:nvSpPr>
          <p:cNvPr id="5" name="Rounded Rectangular Callout 4"/>
          <p:cNvSpPr/>
          <p:nvPr/>
        </p:nvSpPr>
        <p:spPr>
          <a:xfrm>
            <a:off x="2228850" y="3548064"/>
            <a:ext cx="2695575" cy="790574"/>
          </a:xfrm>
          <a:prstGeom prst="wedgeRoundRectCallout">
            <a:avLst>
              <a:gd name="adj1" fmla="val 101328"/>
              <a:gd name="adj2" fmla="val 2260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Right-click the SQL Server Data Tools icon.</a:t>
            </a:r>
            <a:endParaRPr lang="en-US" dirty="0"/>
          </a:p>
        </p:txBody>
      </p:sp>
      <p:sp>
        <p:nvSpPr>
          <p:cNvPr id="6" name="Rounded Rectangular Callout 5"/>
          <p:cNvSpPr/>
          <p:nvPr/>
        </p:nvSpPr>
        <p:spPr>
          <a:xfrm>
            <a:off x="9099725" y="4552951"/>
            <a:ext cx="2044525" cy="761999"/>
          </a:xfrm>
          <a:prstGeom prst="wedgeRoundRectCallout">
            <a:avLst>
              <a:gd name="adj1" fmla="val -100938"/>
              <a:gd name="adj2" fmla="val 784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Run as administrator</a:t>
            </a:r>
            <a:endParaRPr lang="en-US" dirty="0"/>
          </a:p>
        </p:txBody>
      </p:sp>
    </p:spTree>
    <p:extLst>
      <p:ext uri="{BB962C8B-B14F-4D97-AF65-F5344CB8AC3E}">
        <p14:creationId xmlns:p14="http://schemas.microsoft.com/office/powerpoint/2010/main" val="1074344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2" y="1095375"/>
            <a:ext cx="9890478" cy="5563394"/>
          </a:xfrm>
        </p:spPr>
      </p:pic>
      <p:sp>
        <p:nvSpPr>
          <p:cNvPr id="8" name="Rounded Rectangular Callout 7"/>
          <p:cNvSpPr/>
          <p:nvPr/>
        </p:nvSpPr>
        <p:spPr>
          <a:xfrm>
            <a:off x="3934883" y="4762499"/>
            <a:ext cx="3199342" cy="685801"/>
          </a:xfrm>
          <a:prstGeom prst="wedgeRoundRectCallout">
            <a:avLst>
              <a:gd name="adj1" fmla="val -38790"/>
              <a:gd name="adj2" fmla="val 10394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Rename the data connection to </a:t>
            </a:r>
            <a:r>
              <a:rPr lang="en-US" dirty="0" err="1" smtClean="0"/>
              <a:t>OrderProcessingSystem</a:t>
            </a:r>
            <a:r>
              <a:rPr lang="en-US" dirty="0" smtClean="0"/>
              <a:t>.</a:t>
            </a:r>
          </a:p>
        </p:txBody>
      </p:sp>
      <p:sp>
        <p:nvSpPr>
          <p:cNvPr id="9" name="Rounded Rectangular Callout 8"/>
          <p:cNvSpPr/>
          <p:nvPr/>
        </p:nvSpPr>
        <p:spPr>
          <a:xfrm>
            <a:off x="5534554" y="2219327"/>
            <a:ext cx="2675996" cy="1562098"/>
          </a:xfrm>
          <a:prstGeom prst="wedgeRoundRectCallout">
            <a:avLst>
              <a:gd name="adj1" fmla="val -83850"/>
              <a:gd name="adj2" fmla="val -1651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Drag an OLE DB Source and drop it here. Then, double click it. The OLE DB Source Editor dialog box appears.</a:t>
            </a:r>
            <a:endParaRPr lang="en-US" dirty="0"/>
          </a:p>
        </p:txBody>
      </p:sp>
    </p:spTree>
    <p:extLst>
      <p:ext uri="{BB962C8B-B14F-4D97-AF65-F5344CB8AC3E}">
        <p14:creationId xmlns:p14="http://schemas.microsoft.com/office/powerpoint/2010/main" val="34634204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371" y="1085850"/>
            <a:ext cx="9922933" cy="558165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1248832" y="1628774"/>
            <a:ext cx="3913717" cy="685801"/>
          </a:xfrm>
          <a:prstGeom prst="wedgeRoundRectCallout">
            <a:avLst>
              <a:gd name="adj1" fmla="val 47851"/>
              <a:gd name="adj2" fmla="val 14422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Be sure that </a:t>
            </a:r>
            <a:r>
              <a:rPr lang="en-US" dirty="0" err="1" smtClean="0"/>
              <a:t>OrderProcessingSystem</a:t>
            </a:r>
            <a:r>
              <a:rPr lang="en-US" dirty="0" smtClean="0"/>
              <a:t> is selected.</a:t>
            </a:r>
          </a:p>
        </p:txBody>
      </p:sp>
      <p:sp>
        <p:nvSpPr>
          <p:cNvPr id="7" name="Rounded Rectangular Callout 6"/>
          <p:cNvSpPr/>
          <p:nvPr/>
        </p:nvSpPr>
        <p:spPr>
          <a:xfrm>
            <a:off x="7839604" y="4029077"/>
            <a:ext cx="2571221" cy="742948"/>
          </a:xfrm>
          <a:prstGeom prst="wedgeRoundRectCallout">
            <a:avLst>
              <a:gd name="adj1" fmla="val -109781"/>
              <a:gd name="adj2" fmla="val -6522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a:t>
            </a:r>
            <a:r>
              <a:rPr lang="en-US" dirty="0" err="1" smtClean="0"/>
              <a:t>dbo.Inventory</a:t>
            </a:r>
            <a:r>
              <a:rPr lang="en-US" dirty="0" smtClean="0"/>
              <a:t> from the drop-down list.</a:t>
            </a:r>
            <a:endParaRPr lang="en-US" dirty="0"/>
          </a:p>
        </p:txBody>
      </p:sp>
      <p:sp>
        <p:nvSpPr>
          <p:cNvPr id="8" name="Rounded Rectangular Callout 7"/>
          <p:cNvSpPr/>
          <p:nvPr/>
        </p:nvSpPr>
        <p:spPr>
          <a:xfrm>
            <a:off x="6238875" y="4400551"/>
            <a:ext cx="1290547" cy="742948"/>
          </a:xfrm>
          <a:prstGeom prst="wedgeRoundRectCallout">
            <a:avLst>
              <a:gd name="adj1" fmla="val 49881"/>
              <a:gd name="adj2" fmla="val 10784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Click the OK button.</a:t>
            </a:r>
            <a:endParaRPr lang="en-US" dirty="0"/>
          </a:p>
        </p:txBody>
      </p:sp>
    </p:spTree>
    <p:extLst>
      <p:ext uri="{BB962C8B-B14F-4D97-AF65-F5344CB8AC3E}">
        <p14:creationId xmlns:p14="http://schemas.microsoft.com/office/powerpoint/2010/main" val="23840460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2" y="1095375"/>
            <a:ext cx="9753600" cy="548640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827176" y="4086224"/>
            <a:ext cx="3913717" cy="685801"/>
          </a:xfrm>
          <a:prstGeom prst="wedgeRoundRectCallout">
            <a:avLst>
              <a:gd name="adj1" fmla="val 19863"/>
              <a:gd name="adj2" fmla="val -12938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a Lookup item and drop it here. Rename it to Lookup Product.</a:t>
            </a:r>
          </a:p>
        </p:txBody>
      </p:sp>
      <p:sp>
        <p:nvSpPr>
          <p:cNvPr id="7" name="Rounded Rectangular Callout 6"/>
          <p:cNvSpPr/>
          <p:nvPr/>
        </p:nvSpPr>
        <p:spPr>
          <a:xfrm>
            <a:off x="5448829" y="1845469"/>
            <a:ext cx="4295246" cy="1252535"/>
          </a:xfrm>
          <a:prstGeom prst="wedgeRoundRectCallout">
            <a:avLst>
              <a:gd name="adj1" fmla="val -73007"/>
              <a:gd name="adj2" fmla="val 1909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the OLE DB Source item. Drag the blue data flow arrow and drop it on top of the Lookup Product. This connects the source item to the transformation item.</a:t>
            </a:r>
            <a:endParaRPr lang="en-US" dirty="0"/>
          </a:p>
        </p:txBody>
      </p:sp>
      <p:sp>
        <p:nvSpPr>
          <p:cNvPr id="8" name="Rounded Rectangular Callout 7"/>
          <p:cNvSpPr/>
          <p:nvPr/>
        </p:nvSpPr>
        <p:spPr>
          <a:xfrm>
            <a:off x="5448828" y="3343276"/>
            <a:ext cx="2714097" cy="942974"/>
          </a:xfrm>
          <a:prstGeom prst="wedgeRoundRectCallout">
            <a:avLst>
              <a:gd name="adj1" fmla="val -84108"/>
              <a:gd name="adj2" fmla="val -4009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Double click it. The Lookup Transformation Editor dialog box appears.</a:t>
            </a:r>
            <a:endParaRPr lang="en-US" dirty="0"/>
          </a:p>
        </p:txBody>
      </p:sp>
    </p:spTree>
    <p:extLst>
      <p:ext uri="{BB962C8B-B14F-4D97-AF65-F5344CB8AC3E}">
        <p14:creationId xmlns:p14="http://schemas.microsoft.com/office/powerpoint/2010/main" val="14627149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188" y="1057275"/>
            <a:ext cx="9672462" cy="544076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658283" y="2820392"/>
            <a:ext cx="2770718" cy="685801"/>
          </a:xfrm>
          <a:prstGeom prst="wedgeRoundRectCallout">
            <a:avLst>
              <a:gd name="adj1" fmla="val 54726"/>
              <a:gd name="adj2" fmla="val -13772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Connection to view the Connection page.</a:t>
            </a:r>
          </a:p>
        </p:txBody>
      </p:sp>
      <p:sp>
        <p:nvSpPr>
          <p:cNvPr id="7" name="Rounded Rectangular Callout 6"/>
          <p:cNvSpPr/>
          <p:nvPr/>
        </p:nvSpPr>
        <p:spPr>
          <a:xfrm>
            <a:off x="6639454" y="2106017"/>
            <a:ext cx="2571221" cy="981073"/>
          </a:xfrm>
          <a:prstGeom prst="wedgeRoundRectCallout">
            <a:avLst>
              <a:gd name="adj1" fmla="val -37173"/>
              <a:gd name="adj2" fmla="val 18719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Redirect rows to no match output from the drop-down list.</a:t>
            </a:r>
            <a:endParaRPr lang="en-US" dirty="0"/>
          </a:p>
        </p:txBody>
      </p:sp>
    </p:spTree>
    <p:extLst>
      <p:ext uri="{BB962C8B-B14F-4D97-AF65-F5344CB8AC3E}">
        <p14:creationId xmlns:p14="http://schemas.microsoft.com/office/powerpoint/2010/main" val="14742691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922" y="1095374"/>
            <a:ext cx="10023828" cy="5638403"/>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876300" y="3058517"/>
            <a:ext cx="2770718" cy="685801"/>
          </a:xfrm>
          <a:prstGeom prst="wedgeRoundRectCallout">
            <a:avLst>
              <a:gd name="adj1" fmla="val 54726"/>
              <a:gd name="adj2" fmla="val -13772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Select Columns to view the Columns page.</a:t>
            </a:r>
          </a:p>
        </p:txBody>
      </p:sp>
      <p:sp>
        <p:nvSpPr>
          <p:cNvPr id="7" name="Rounded Rectangular Callout 6"/>
          <p:cNvSpPr/>
          <p:nvPr/>
        </p:nvSpPr>
        <p:spPr>
          <a:xfrm>
            <a:off x="6629929" y="1619250"/>
            <a:ext cx="3609446" cy="710107"/>
          </a:xfrm>
          <a:prstGeom prst="wedgeRoundRectCallout">
            <a:avLst>
              <a:gd name="adj1" fmla="val -57192"/>
              <a:gd name="adj2" fmla="val 1280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a:t>
            </a:r>
            <a:r>
              <a:rPr lang="en-US" dirty="0" err="1" smtClean="0"/>
              <a:t>MaxMinManufacturingDM</a:t>
            </a:r>
            <a:r>
              <a:rPr lang="en-US" dirty="0" smtClean="0"/>
              <a:t> from the drop-down list.</a:t>
            </a:r>
            <a:endParaRPr lang="en-US" dirty="0"/>
          </a:p>
        </p:txBody>
      </p:sp>
      <p:sp>
        <p:nvSpPr>
          <p:cNvPr id="8" name="Rounded Rectangular Callout 7"/>
          <p:cNvSpPr/>
          <p:nvPr/>
        </p:nvSpPr>
        <p:spPr>
          <a:xfrm>
            <a:off x="6629929" y="3821459"/>
            <a:ext cx="2656946" cy="710107"/>
          </a:xfrm>
          <a:prstGeom prst="wedgeRoundRectCallout">
            <a:avLst>
              <a:gd name="adj1" fmla="val -55320"/>
              <a:gd name="adj2" fmla="val -8653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a:t>
            </a:r>
            <a:r>
              <a:rPr lang="en-US" dirty="0" err="1" smtClean="0"/>
              <a:t>dbo.DimProduct</a:t>
            </a:r>
            <a:r>
              <a:rPr lang="en-US" dirty="0" smtClean="0"/>
              <a:t> from the drop-down list.</a:t>
            </a:r>
            <a:endParaRPr lang="en-US" dirty="0"/>
          </a:p>
        </p:txBody>
      </p:sp>
    </p:spTree>
    <p:extLst>
      <p:ext uri="{BB962C8B-B14F-4D97-AF65-F5344CB8AC3E}">
        <p14:creationId xmlns:p14="http://schemas.microsoft.com/office/powerpoint/2010/main" val="28819078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855" y="1104900"/>
            <a:ext cx="9921170" cy="5580658"/>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7" name="Rounded Rectangular Callout 6"/>
          <p:cNvSpPr/>
          <p:nvPr/>
        </p:nvSpPr>
        <p:spPr>
          <a:xfrm>
            <a:off x="6506103" y="1323974"/>
            <a:ext cx="4076171" cy="981075"/>
          </a:xfrm>
          <a:prstGeom prst="wedgeRoundRectCallout">
            <a:avLst>
              <a:gd name="adj1" fmla="val -51583"/>
              <a:gd name="adj2" fmla="val 10100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Code from the Available Input Columns list and drop it on </a:t>
            </a:r>
            <a:r>
              <a:rPr lang="en-US" dirty="0" err="1" smtClean="0"/>
              <a:t>ProductCode</a:t>
            </a:r>
            <a:r>
              <a:rPr lang="en-US" dirty="0" smtClean="0"/>
              <a:t> in the Available Lookup Columns list.</a:t>
            </a:r>
            <a:endParaRPr lang="en-US" dirty="0"/>
          </a:p>
        </p:txBody>
      </p:sp>
      <p:sp>
        <p:nvSpPr>
          <p:cNvPr id="8" name="Rounded Rectangular Callout 7"/>
          <p:cNvSpPr/>
          <p:nvPr/>
        </p:nvSpPr>
        <p:spPr>
          <a:xfrm>
            <a:off x="4629150" y="4592984"/>
            <a:ext cx="2343150" cy="445741"/>
          </a:xfrm>
          <a:prstGeom prst="wedgeRoundRectCallout">
            <a:avLst>
              <a:gd name="adj1" fmla="val 59721"/>
              <a:gd name="adj2" fmla="val 16561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OK button.</a:t>
            </a:r>
            <a:endParaRPr lang="en-US" dirty="0"/>
          </a:p>
        </p:txBody>
      </p:sp>
    </p:spTree>
    <p:extLst>
      <p:ext uri="{BB962C8B-B14F-4D97-AF65-F5344CB8AC3E}">
        <p14:creationId xmlns:p14="http://schemas.microsoft.com/office/powerpoint/2010/main" val="42829864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787" y="990600"/>
            <a:ext cx="9990667" cy="561975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781050" y="3321012"/>
            <a:ext cx="1922992" cy="1050963"/>
          </a:xfrm>
          <a:prstGeom prst="wedgeRoundRectCallout">
            <a:avLst>
              <a:gd name="adj1" fmla="val 64290"/>
              <a:gd name="adj2" fmla="val 1895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 Data Conversion item and drop it here.</a:t>
            </a:r>
          </a:p>
        </p:txBody>
      </p:sp>
      <p:sp>
        <p:nvSpPr>
          <p:cNvPr id="7" name="Rounded Rectangular Callout 6"/>
          <p:cNvSpPr/>
          <p:nvPr/>
        </p:nvSpPr>
        <p:spPr>
          <a:xfrm>
            <a:off x="3371321" y="990601"/>
            <a:ext cx="5239279" cy="1060376"/>
          </a:xfrm>
          <a:prstGeom prst="wedgeRoundRectCallout">
            <a:avLst>
              <a:gd name="adj1" fmla="val -32575"/>
              <a:gd name="adj2" fmla="val 14795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Lookup Product. Drag the blue data flow arrow and drop it on top of the Data Conversion item. The Input Output Selection dialog box appears.</a:t>
            </a:r>
            <a:endParaRPr lang="en-US" dirty="0"/>
          </a:p>
        </p:txBody>
      </p:sp>
      <p:sp>
        <p:nvSpPr>
          <p:cNvPr id="8" name="Rounded Rectangular Callout 7"/>
          <p:cNvSpPr/>
          <p:nvPr/>
        </p:nvSpPr>
        <p:spPr>
          <a:xfrm>
            <a:off x="7201428" y="2781883"/>
            <a:ext cx="3218921" cy="710107"/>
          </a:xfrm>
          <a:prstGeom prst="wedgeRoundRectCallout">
            <a:avLst>
              <a:gd name="adj1" fmla="val -68340"/>
              <a:gd name="adj2" fmla="val 5832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Select Lookup Match Output from the drop-down list.</a:t>
            </a:r>
            <a:endParaRPr lang="en-US" dirty="0"/>
          </a:p>
        </p:txBody>
      </p:sp>
      <p:sp>
        <p:nvSpPr>
          <p:cNvPr id="9" name="Rounded Rectangular Callout 8"/>
          <p:cNvSpPr/>
          <p:nvPr/>
        </p:nvSpPr>
        <p:spPr>
          <a:xfrm>
            <a:off x="7201428" y="3730588"/>
            <a:ext cx="2370668" cy="400050"/>
          </a:xfrm>
          <a:prstGeom prst="wedgeRoundRectCallout">
            <a:avLst>
              <a:gd name="adj1" fmla="val -31125"/>
              <a:gd name="adj2" fmla="val 10672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4. Click the OK button.</a:t>
            </a:r>
          </a:p>
        </p:txBody>
      </p:sp>
      <p:sp>
        <p:nvSpPr>
          <p:cNvPr id="10" name="Rounded Rectangular Callout 9"/>
          <p:cNvSpPr/>
          <p:nvPr/>
        </p:nvSpPr>
        <p:spPr>
          <a:xfrm>
            <a:off x="3658305" y="4820642"/>
            <a:ext cx="2494845" cy="697545"/>
          </a:xfrm>
          <a:prstGeom prst="wedgeRoundRectCallout">
            <a:avLst>
              <a:gd name="adj1" fmla="val -29598"/>
              <a:gd name="adj2" fmla="val -14316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5</a:t>
            </a:r>
            <a:r>
              <a:rPr lang="en-US" dirty="0" smtClean="0"/>
              <a:t>. Double click the Data Conversion item.</a:t>
            </a:r>
          </a:p>
        </p:txBody>
      </p:sp>
    </p:spTree>
    <p:extLst>
      <p:ext uri="{BB962C8B-B14F-4D97-AF65-F5344CB8AC3E}">
        <p14:creationId xmlns:p14="http://schemas.microsoft.com/office/powerpoint/2010/main" val="31754734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788" y="1114425"/>
            <a:ext cx="9761362" cy="5490766"/>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2286000" y="4400550"/>
            <a:ext cx="2770718" cy="429618"/>
          </a:xfrm>
          <a:prstGeom prst="wedgeRoundRectCallout">
            <a:avLst>
              <a:gd name="adj1" fmla="val 26536"/>
              <a:gd name="adj2" fmla="val -11306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Enter Material-Unicode.</a:t>
            </a:r>
          </a:p>
        </p:txBody>
      </p:sp>
      <p:sp>
        <p:nvSpPr>
          <p:cNvPr id="7" name="Rounded Rectangular Callout 6"/>
          <p:cNvSpPr/>
          <p:nvPr/>
        </p:nvSpPr>
        <p:spPr>
          <a:xfrm>
            <a:off x="6934729" y="1726655"/>
            <a:ext cx="2723621" cy="462457"/>
          </a:xfrm>
          <a:prstGeom prst="wedgeRoundRectCallout">
            <a:avLst>
              <a:gd name="adj1" fmla="val -57192"/>
              <a:gd name="adj2" fmla="val 12807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Check Material column.</a:t>
            </a:r>
            <a:endParaRPr lang="en-US" dirty="0"/>
          </a:p>
        </p:txBody>
      </p:sp>
      <p:sp>
        <p:nvSpPr>
          <p:cNvPr id="8" name="Rounded Rectangular Callout 7"/>
          <p:cNvSpPr/>
          <p:nvPr/>
        </p:nvSpPr>
        <p:spPr>
          <a:xfrm>
            <a:off x="5334529" y="4400550"/>
            <a:ext cx="3590396" cy="693391"/>
          </a:xfrm>
          <a:prstGeom prst="wedgeRoundRectCallout">
            <a:avLst>
              <a:gd name="adj1" fmla="val -28791"/>
              <a:gd name="adj2" fmla="val -8241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Select Unicode string [DT_WSTR] from the drop-down list.</a:t>
            </a:r>
            <a:endParaRPr lang="en-US" dirty="0"/>
          </a:p>
        </p:txBody>
      </p:sp>
      <p:sp>
        <p:nvSpPr>
          <p:cNvPr id="9" name="Rounded Rectangular Callout 8"/>
          <p:cNvSpPr/>
          <p:nvPr/>
        </p:nvSpPr>
        <p:spPr>
          <a:xfrm>
            <a:off x="5334529" y="5155880"/>
            <a:ext cx="2324100" cy="462457"/>
          </a:xfrm>
          <a:prstGeom prst="wedgeRoundRectCallout">
            <a:avLst>
              <a:gd name="adj1" fmla="val 22316"/>
              <a:gd name="adj2" fmla="val 10748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Click the OK button.</a:t>
            </a:r>
            <a:endParaRPr lang="en-US" dirty="0"/>
          </a:p>
        </p:txBody>
      </p:sp>
    </p:spTree>
    <p:extLst>
      <p:ext uri="{BB962C8B-B14F-4D97-AF65-F5344CB8AC3E}">
        <p14:creationId xmlns:p14="http://schemas.microsoft.com/office/powerpoint/2010/main" val="16838056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1412" y="942678"/>
            <a:ext cx="9961387" cy="560328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533400" y="3985394"/>
            <a:ext cx="2047875" cy="970558"/>
          </a:xfrm>
          <a:prstGeom prst="wedgeRoundRectCallout">
            <a:avLst>
              <a:gd name="adj1" fmla="val 63989"/>
              <a:gd name="adj2" fmla="val 106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Drag a SQL Server Destination and drop it here.</a:t>
            </a:r>
          </a:p>
        </p:txBody>
      </p:sp>
      <p:sp>
        <p:nvSpPr>
          <p:cNvPr id="7" name="Rounded Rectangular Callout 6"/>
          <p:cNvSpPr/>
          <p:nvPr/>
        </p:nvSpPr>
        <p:spPr>
          <a:xfrm>
            <a:off x="5610754" y="4256770"/>
            <a:ext cx="1856846" cy="427806"/>
          </a:xfrm>
          <a:prstGeom prst="wedgeRoundRectCallout">
            <a:avLst>
              <a:gd name="adj1" fmla="val -80747"/>
              <a:gd name="adj2" fmla="val 1848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Double click it.</a:t>
            </a:r>
            <a:endParaRPr lang="en-US" dirty="0"/>
          </a:p>
        </p:txBody>
      </p:sp>
      <p:sp>
        <p:nvSpPr>
          <p:cNvPr id="8" name="Rounded Rectangular Callout 7"/>
          <p:cNvSpPr/>
          <p:nvPr/>
        </p:nvSpPr>
        <p:spPr>
          <a:xfrm>
            <a:off x="5410728" y="3228975"/>
            <a:ext cx="4904847" cy="644079"/>
          </a:xfrm>
          <a:prstGeom prst="wedgeRoundRectCallout">
            <a:avLst>
              <a:gd name="adj1" fmla="val -65222"/>
              <a:gd name="adj2" fmla="val 3322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it. Drag the blue data flow arrow and drop it on top of the SQL Server Destination item.</a:t>
            </a:r>
            <a:endParaRPr lang="en-US" dirty="0"/>
          </a:p>
        </p:txBody>
      </p:sp>
    </p:spTree>
    <p:extLst>
      <p:ext uri="{BB962C8B-B14F-4D97-AF65-F5344CB8AC3E}">
        <p14:creationId xmlns:p14="http://schemas.microsoft.com/office/powerpoint/2010/main" val="28959643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730" y="962024"/>
            <a:ext cx="10152945" cy="5711031"/>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533400" y="3985394"/>
            <a:ext cx="2609850" cy="719956"/>
          </a:xfrm>
          <a:prstGeom prst="wedgeRoundRectCallout">
            <a:avLst>
              <a:gd name="adj1" fmla="val 79317"/>
              <a:gd name="adj2" fmla="val -29765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Select Mappings to view the Mappings page.</a:t>
            </a:r>
          </a:p>
        </p:txBody>
      </p:sp>
      <p:sp>
        <p:nvSpPr>
          <p:cNvPr id="7" name="Rounded Rectangular Callout 6"/>
          <p:cNvSpPr/>
          <p:nvPr/>
        </p:nvSpPr>
        <p:spPr>
          <a:xfrm>
            <a:off x="6715652" y="3817539"/>
            <a:ext cx="2828397" cy="687786"/>
          </a:xfrm>
          <a:prstGeom prst="wedgeRoundRectCallout">
            <a:avLst>
              <a:gd name="adj1" fmla="val -51593"/>
              <a:gd name="adj2" fmla="val -8710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Select </a:t>
            </a:r>
            <a:r>
              <a:rPr lang="en-US" dirty="0" err="1" smtClean="0"/>
              <a:t>dbo.InventoryFact</a:t>
            </a:r>
            <a:r>
              <a:rPr lang="en-US" dirty="0" smtClean="0"/>
              <a:t> from the drop-down list.</a:t>
            </a:r>
            <a:endParaRPr lang="en-US" dirty="0"/>
          </a:p>
        </p:txBody>
      </p:sp>
      <p:sp>
        <p:nvSpPr>
          <p:cNvPr id="8" name="Rounded Rectangular Callout 7"/>
          <p:cNvSpPr/>
          <p:nvPr/>
        </p:nvSpPr>
        <p:spPr>
          <a:xfrm>
            <a:off x="6325128" y="1777242"/>
            <a:ext cx="3609447" cy="644079"/>
          </a:xfrm>
          <a:prstGeom prst="wedgeRoundRectCallout">
            <a:avLst>
              <a:gd name="adj1" fmla="val -40489"/>
              <a:gd name="adj2" fmla="val 11603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Select </a:t>
            </a:r>
            <a:r>
              <a:rPr lang="en-US" dirty="0" err="1" smtClean="0"/>
              <a:t>MaxMinManufacturingDM</a:t>
            </a:r>
            <a:r>
              <a:rPr lang="en-US" dirty="0" smtClean="0"/>
              <a:t> from the drop-down list.</a:t>
            </a:r>
            <a:endParaRPr lang="en-US" dirty="0"/>
          </a:p>
        </p:txBody>
      </p:sp>
    </p:spTree>
    <p:extLst>
      <p:ext uri="{BB962C8B-B14F-4D97-AF65-F5344CB8AC3E}">
        <p14:creationId xmlns:p14="http://schemas.microsoft.com/office/powerpoint/2010/main" val="18399867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8350"/>
          </a:xfrm>
        </p:spPr>
        <p:txBody>
          <a:bodyPr/>
          <a:lstStyle/>
          <a:p>
            <a:r>
              <a:rPr lang="en-US" dirty="0" smtClean="0"/>
              <a:t>Open </a:t>
            </a:r>
            <a:r>
              <a:rPr lang="en-US" dirty="0" err="1" smtClean="0"/>
              <a:t>MaxMinManufacturingDMLoad</a:t>
            </a:r>
            <a:r>
              <a:rPr lang="en-US" dirty="0" smtClean="0"/>
              <a:t>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225" y="1156296"/>
            <a:ext cx="9679164" cy="5444529"/>
          </a:xfrm>
        </p:spPr>
      </p:pic>
      <p:sp>
        <p:nvSpPr>
          <p:cNvPr id="5" name="Rounded Rectangular Callout 4"/>
          <p:cNvSpPr/>
          <p:nvPr/>
        </p:nvSpPr>
        <p:spPr>
          <a:xfrm>
            <a:off x="5048250" y="3087986"/>
            <a:ext cx="4000500" cy="969664"/>
          </a:xfrm>
          <a:prstGeom prst="wedgeRoundRectCallout">
            <a:avLst>
              <a:gd name="adj1" fmla="val -68515"/>
              <a:gd name="adj2" fmla="val 9073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a:t>
            </a:r>
            <a:r>
              <a:rPr lang="en-US" dirty="0" err="1" smtClean="0"/>
              <a:t>MaxMinManufacturingDMLoad</a:t>
            </a:r>
            <a:r>
              <a:rPr lang="en-US" dirty="0" smtClean="0"/>
              <a:t> project to open it. Note: you created this project in Tutorial 2.</a:t>
            </a:r>
            <a:endParaRPr lang="en-US" dirty="0"/>
          </a:p>
        </p:txBody>
      </p:sp>
    </p:spTree>
    <p:extLst>
      <p:ext uri="{BB962C8B-B14F-4D97-AF65-F5344CB8AC3E}">
        <p14:creationId xmlns:p14="http://schemas.microsoft.com/office/powerpoint/2010/main" val="35757841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363" y="962025"/>
            <a:ext cx="9875662" cy="5555060"/>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4410074" y="5299844"/>
            <a:ext cx="2390775" cy="405631"/>
          </a:xfrm>
          <a:prstGeom prst="wedgeRoundRectCallout">
            <a:avLst>
              <a:gd name="adj1" fmla="val 65373"/>
              <a:gd name="adj2" fmla="val 170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the OK button.</a:t>
            </a:r>
          </a:p>
        </p:txBody>
      </p:sp>
      <p:sp>
        <p:nvSpPr>
          <p:cNvPr id="7" name="Rounded Rectangular Callout 6"/>
          <p:cNvSpPr/>
          <p:nvPr/>
        </p:nvSpPr>
        <p:spPr>
          <a:xfrm>
            <a:off x="8039627" y="3934233"/>
            <a:ext cx="2904598" cy="687786"/>
          </a:xfrm>
          <a:prstGeom prst="wedgeRoundRectCallout">
            <a:avLst>
              <a:gd name="adj1" fmla="val -68645"/>
              <a:gd name="adj2" fmla="val -13142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Use drag-and-drop to add mappings as shown here.</a:t>
            </a:r>
            <a:endParaRPr lang="en-US" dirty="0"/>
          </a:p>
        </p:txBody>
      </p:sp>
      <p:sp>
        <p:nvSpPr>
          <p:cNvPr id="8" name="Rounded Rectangular Callout 7"/>
          <p:cNvSpPr/>
          <p:nvPr/>
        </p:nvSpPr>
        <p:spPr>
          <a:xfrm>
            <a:off x="5391678" y="1395088"/>
            <a:ext cx="3609447" cy="644079"/>
          </a:xfrm>
          <a:prstGeom prst="wedgeRoundRectCallout">
            <a:avLst>
              <a:gd name="adj1" fmla="val -22017"/>
              <a:gd name="adj2" fmla="val 5096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Delete the line that joins the Material column in both list.</a:t>
            </a:r>
            <a:endParaRPr lang="en-US" dirty="0"/>
          </a:p>
        </p:txBody>
      </p:sp>
    </p:spTree>
    <p:extLst>
      <p:ext uri="{BB962C8B-B14F-4D97-AF65-F5344CB8AC3E}">
        <p14:creationId xmlns:p14="http://schemas.microsoft.com/office/powerpoint/2010/main" val="33003990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497" y="962025"/>
            <a:ext cx="9763478" cy="5491957"/>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8557947" y="3457575"/>
            <a:ext cx="2014804" cy="453243"/>
          </a:xfrm>
          <a:prstGeom prst="wedgeRoundRectCallout">
            <a:avLst>
              <a:gd name="adj1" fmla="val -98671"/>
              <a:gd name="adj2" fmla="val 2404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Double click it.</a:t>
            </a:r>
          </a:p>
        </p:txBody>
      </p:sp>
      <p:sp>
        <p:nvSpPr>
          <p:cNvPr id="7" name="Rounded Rectangular Callout 6"/>
          <p:cNvSpPr/>
          <p:nvPr/>
        </p:nvSpPr>
        <p:spPr>
          <a:xfrm>
            <a:off x="5001151" y="4362858"/>
            <a:ext cx="3885673" cy="687786"/>
          </a:xfrm>
          <a:prstGeom prst="wedgeRoundRectCallout">
            <a:avLst>
              <a:gd name="adj1" fmla="val -19838"/>
              <a:gd name="adj2" fmla="val -106493"/>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Drag a Flat File Destination item and drop it here. Rename it as shown.</a:t>
            </a:r>
            <a:endParaRPr lang="en-US" dirty="0"/>
          </a:p>
        </p:txBody>
      </p:sp>
      <p:sp>
        <p:nvSpPr>
          <p:cNvPr id="8" name="Rounded Rectangular Callout 7"/>
          <p:cNvSpPr/>
          <p:nvPr/>
        </p:nvSpPr>
        <p:spPr>
          <a:xfrm>
            <a:off x="4996125" y="1352430"/>
            <a:ext cx="3609447" cy="1310012"/>
          </a:xfrm>
          <a:prstGeom prst="wedgeRoundRectCallout">
            <a:avLst>
              <a:gd name="adj1" fmla="val -56850"/>
              <a:gd name="adj2" fmla="val 8005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Select the Lookup Product item. Drag the unattached blue data flow arrow and drop it on top of the Write Inventory Error Records item.</a:t>
            </a:r>
            <a:endParaRPr lang="en-US" dirty="0"/>
          </a:p>
        </p:txBody>
      </p:sp>
    </p:spTree>
    <p:extLst>
      <p:ext uri="{BB962C8B-B14F-4D97-AF65-F5344CB8AC3E}">
        <p14:creationId xmlns:p14="http://schemas.microsoft.com/office/powerpoint/2010/main" val="40028986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163" y="857250"/>
            <a:ext cx="9939162" cy="5590778"/>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7958138" y="4111228"/>
            <a:ext cx="2390775" cy="405631"/>
          </a:xfrm>
          <a:prstGeom prst="wedgeRoundRectCallout">
            <a:avLst>
              <a:gd name="adj1" fmla="val -44189"/>
              <a:gd name="adj2" fmla="val 20250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the OK button.</a:t>
            </a:r>
          </a:p>
        </p:txBody>
      </p:sp>
      <p:sp>
        <p:nvSpPr>
          <p:cNvPr id="7" name="Rounded Rectangular Callout 6"/>
          <p:cNvSpPr/>
          <p:nvPr/>
        </p:nvSpPr>
        <p:spPr>
          <a:xfrm>
            <a:off x="7339540" y="2810283"/>
            <a:ext cx="2152123" cy="687786"/>
          </a:xfrm>
          <a:prstGeom prst="wedgeRoundRectCallout">
            <a:avLst>
              <a:gd name="adj1" fmla="val -130607"/>
              <a:gd name="adj2" fmla="val -955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Be sure Delimited is selected.</a:t>
            </a:r>
            <a:endParaRPr lang="en-US" dirty="0"/>
          </a:p>
        </p:txBody>
      </p:sp>
      <p:sp>
        <p:nvSpPr>
          <p:cNvPr id="8" name="Rounded Rectangular Callout 7"/>
          <p:cNvSpPr/>
          <p:nvPr/>
        </p:nvSpPr>
        <p:spPr>
          <a:xfrm>
            <a:off x="7796213" y="956938"/>
            <a:ext cx="3390900" cy="713136"/>
          </a:xfrm>
          <a:prstGeom prst="wedgeRoundRectCallout">
            <a:avLst>
              <a:gd name="adj1" fmla="val -22017"/>
              <a:gd name="adj2" fmla="val 9771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the New button. The Flat File Format window appears.</a:t>
            </a:r>
            <a:endParaRPr lang="en-US" dirty="0"/>
          </a:p>
        </p:txBody>
      </p:sp>
    </p:spTree>
    <p:extLst>
      <p:ext uri="{BB962C8B-B14F-4D97-AF65-F5344CB8AC3E}">
        <p14:creationId xmlns:p14="http://schemas.microsoft.com/office/powerpoint/2010/main" val="11983927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021" y="857250"/>
            <a:ext cx="9906353" cy="5572324"/>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7205663" y="4244578"/>
            <a:ext cx="2614612" cy="405631"/>
          </a:xfrm>
          <a:prstGeom prst="wedgeRoundRectCallout">
            <a:avLst>
              <a:gd name="adj1" fmla="val -44189"/>
              <a:gd name="adj2" fmla="val 20250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the Open button.</a:t>
            </a:r>
          </a:p>
        </p:txBody>
      </p:sp>
      <p:sp>
        <p:nvSpPr>
          <p:cNvPr id="7" name="Rounded Rectangular Callout 6"/>
          <p:cNvSpPr/>
          <p:nvPr/>
        </p:nvSpPr>
        <p:spPr>
          <a:xfrm>
            <a:off x="1285520" y="5420332"/>
            <a:ext cx="3738035" cy="1009242"/>
          </a:xfrm>
          <a:prstGeom prst="wedgeRoundRectCallout">
            <a:avLst>
              <a:gd name="adj1" fmla="val 35785"/>
              <a:gd name="adj2" fmla="val -7184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Browse to the same folder you selected for the manufacturing error text file. Enter InvInfoErrors.txt </a:t>
            </a:r>
            <a:endParaRPr lang="en-US" dirty="0"/>
          </a:p>
        </p:txBody>
      </p:sp>
      <p:sp>
        <p:nvSpPr>
          <p:cNvPr id="8" name="Rounded Rectangular Callout 7"/>
          <p:cNvSpPr/>
          <p:nvPr/>
        </p:nvSpPr>
        <p:spPr>
          <a:xfrm>
            <a:off x="6958013" y="1120630"/>
            <a:ext cx="3390900" cy="713136"/>
          </a:xfrm>
          <a:prstGeom prst="wedgeRoundRectCallout">
            <a:avLst>
              <a:gd name="adj1" fmla="val -22017"/>
              <a:gd name="adj2" fmla="val 9771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Click the Browse button. The Open window appears.</a:t>
            </a:r>
            <a:endParaRPr lang="en-US" dirty="0"/>
          </a:p>
        </p:txBody>
      </p:sp>
    </p:spTree>
    <p:extLst>
      <p:ext uri="{BB962C8B-B14F-4D97-AF65-F5344CB8AC3E}">
        <p14:creationId xmlns:p14="http://schemas.microsoft.com/office/powerpoint/2010/main" val="20430166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421" y="962024"/>
            <a:ext cx="9842853" cy="5536605"/>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4039216" y="4282678"/>
            <a:ext cx="2002631" cy="670322"/>
          </a:xfrm>
          <a:prstGeom prst="wedgeRoundRectCallout">
            <a:avLst>
              <a:gd name="adj1" fmla="val -18211"/>
              <a:gd name="adj2" fmla="val -8063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Be sure to check this option.</a:t>
            </a:r>
          </a:p>
        </p:txBody>
      </p:sp>
      <p:sp>
        <p:nvSpPr>
          <p:cNvPr id="7" name="Rounded Rectangular Callout 6"/>
          <p:cNvSpPr/>
          <p:nvPr/>
        </p:nvSpPr>
        <p:spPr>
          <a:xfrm>
            <a:off x="6200775" y="4534507"/>
            <a:ext cx="1619250" cy="637568"/>
          </a:xfrm>
          <a:prstGeom prst="wedgeRoundRectCallout">
            <a:avLst>
              <a:gd name="adj1" fmla="val -31323"/>
              <a:gd name="adj2" fmla="val 8199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OK button.</a:t>
            </a:r>
            <a:endParaRPr lang="en-US" dirty="0"/>
          </a:p>
        </p:txBody>
      </p:sp>
    </p:spTree>
    <p:extLst>
      <p:ext uri="{BB962C8B-B14F-4D97-AF65-F5344CB8AC3E}">
        <p14:creationId xmlns:p14="http://schemas.microsoft.com/office/powerpoint/2010/main" val="41755244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6597" y="942975"/>
            <a:ext cx="10119078" cy="5691982"/>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6009084" y="1311287"/>
            <a:ext cx="4582716" cy="670322"/>
          </a:xfrm>
          <a:prstGeom prst="wedgeRoundRectCallout">
            <a:avLst>
              <a:gd name="adj1" fmla="val -18211"/>
              <a:gd name="adj2" fmla="val -8063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The input columns should be automatically mapped to the destination columns.</a:t>
            </a:r>
          </a:p>
        </p:txBody>
      </p:sp>
      <p:sp>
        <p:nvSpPr>
          <p:cNvPr id="7" name="Rounded Rectangular Callout 6"/>
          <p:cNvSpPr/>
          <p:nvPr/>
        </p:nvSpPr>
        <p:spPr>
          <a:xfrm>
            <a:off x="8096250" y="4448782"/>
            <a:ext cx="1619250" cy="637568"/>
          </a:xfrm>
          <a:prstGeom prst="wedgeRoundRectCallout">
            <a:avLst>
              <a:gd name="adj1" fmla="val -63676"/>
              <a:gd name="adj2" fmla="val 10440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2</a:t>
            </a:r>
            <a:r>
              <a:rPr lang="en-US" dirty="0" smtClean="0"/>
              <a:t>. Click the OK button.</a:t>
            </a:r>
            <a:endParaRPr lang="en-US" dirty="0"/>
          </a:p>
        </p:txBody>
      </p:sp>
    </p:spTree>
    <p:extLst>
      <p:ext uri="{BB962C8B-B14F-4D97-AF65-F5344CB8AC3E}">
        <p14:creationId xmlns:p14="http://schemas.microsoft.com/office/powerpoint/2010/main" val="33846952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196" y="981075"/>
            <a:ext cx="9798403" cy="5511602"/>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703660" y="2105433"/>
            <a:ext cx="2210990" cy="939492"/>
          </a:xfrm>
          <a:prstGeom prst="wedgeRoundRectCallout">
            <a:avLst>
              <a:gd name="adj1" fmla="val 28179"/>
              <a:gd name="adj2" fmla="val -10977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Click the Save All button to save the completed package.</a:t>
            </a:r>
          </a:p>
        </p:txBody>
      </p:sp>
      <p:sp>
        <p:nvSpPr>
          <p:cNvPr id="7" name="Rounded Rectangular Callout 6"/>
          <p:cNvSpPr/>
          <p:nvPr/>
        </p:nvSpPr>
        <p:spPr>
          <a:xfrm>
            <a:off x="4029074" y="843773"/>
            <a:ext cx="4181475" cy="637568"/>
          </a:xfrm>
          <a:prstGeom prst="wedgeRoundRectCallout">
            <a:avLst>
              <a:gd name="adj1" fmla="val -62951"/>
              <a:gd name="adj2" fmla="val 40166"/>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Click the Start button to execute the completed </a:t>
            </a:r>
            <a:r>
              <a:rPr lang="en-US" dirty="0" err="1" smtClean="0"/>
              <a:t>FactLoad.dtsx</a:t>
            </a:r>
            <a:r>
              <a:rPr lang="en-US" dirty="0" smtClean="0"/>
              <a:t> package.</a:t>
            </a:r>
            <a:endParaRPr lang="en-US" dirty="0"/>
          </a:p>
        </p:txBody>
      </p:sp>
      <p:sp>
        <p:nvSpPr>
          <p:cNvPr id="8" name="Rounded Rectangular Callout 7"/>
          <p:cNvSpPr/>
          <p:nvPr/>
        </p:nvSpPr>
        <p:spPr>
          <a:xfrm>
            <a:off x="5166717" y="4400957"/>
            <a:ext cx="2268140" cy="939492"/>
          </a:xfrm>
          <a:prstGeom prst="wedgeRoundRectCallout">
            <a:avLst>
              <a:gd name="adj1" fmla="val -41209"/>
              <a:gd name="adj2" fmla="val -7835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The Data Flow tab should appears as shown here.</a:t>
            </a:r>
          </a:p>
        </p:txBody>
      </p:sp>
      <p:sp>
        <p:nvSpPr>
          <p:cNvPr id="9" name="Rounded Rectangular Callout 8"/>
          <p:cNvSpPr/>
          <p:nvPr/>
        </p:nvSpPr>
        <p:spPr>
          <a:xfrm>
            <a:off x="7096125" y="2001657"/>
            <a:ext cx="3714750" cy="939492"/>
          </a:xfrm>
          <a:prstGeom prst="wedgeRoundRectCallout">
            <a:avLst>
              <a:gd name="adj1" fmla="val -63517"/>
              <a:gd name="adj2" fmla="val 4128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3. Click on the empty space here to make sure that </a:t>
            </a:r>
            <a:r>
              <a:rPr lang="en-US" dirty="0" err="1" smtClean="0"/>
              <a:t>FactLoad.dtsx</a:t>
            </a:r>
            <a:r>
              <a:rPr lang="en-US" dirty="0" smtClean="0"/>
              <a:t> is the active window before we execute it.</a:t>
            </a:r>
          </a:p>
        </p:txBody>
      </p:sp>
    </p:spTree>
    <p:extLst>
      <p:ext uri="{BB962C8B-B14F-4D97-AF65-F5344CB8AC3E}">
        <p14:creationId xmlns:p14="http://schemas.microsoft.com/office/powerpoint/2010/main" val="40605422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300" y="857250"/>
            <a:ext cx="10306403" cy="5797352"/>
          </a:xfrm>
        </p:spPr>
      </p:pic>
      <p:sp>
        <p:nvSpPr>
          <p:cNvPr id="5"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the Load </a:t>
            </a:r>
            <a:r>
              <a:rPr lang="en-US" dirty="0" err="1" smtClean="0"/>
              <a:t>InventoryFact</a:t>
            </a:r>
            <a:r>
              <a:rPr lang="en-US" dirty="0" smtClean="0"/>
              <a:t> Data Flow (continued)</a:t>
            </a:r>
            <a:endParaRPr lang="en-US" dirty="0"/>
          </a:p>
        </p:txBody>
      </p:sp>
      <p:sp>
        <p:nvSpPr>
          <p:cNvPr id="6" name="Rounded Rectangular Callout 5"/>
          <p:cNvSpPr/>
          <p:nvPr/>
        </p:nvSpPr>
        <p:spPr>
          <a:xfrm>
            <a:off x="3390898" y="2190750"/>
            <a:ext cx="6600827" cy="1524000"/>
          </a:xfrm>
          <a:prstGeom prst="wedgeRoundRectCallout">
            <a:avLst>
              <a:gd name="adj1" fmla="val -39449"/>
              <a:gd name="adj2" fmla="val 8799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1. The </a:t>
            </a:r>
            <a:r>
              <a:rPr lang="en-US" dirty="0" err="1" smtClean="0"/>
              <a:t>FactLoad.dtsx</a:t>
            </a:r>
            <a:r>
              <a:rPr lang="en-US" dirty="0" smtClean="0"/>
              <a:t> package is completed successfully. Click the blue link to switch to design mode. You are done with Tutorial 3 and you can exit the SQL Server Data Tools. In the next tutorial, we will create a Multidimensional Business Intelligence Semantic Model (a cube) based on the </a:t>
            </a:r>
            <a:r>
              <a:rPr lang="en-US" dirty="0" err="1" smtClean="0"/>
              <a:t>MaxMinManufacturingDM</a:t>
            </a:r>
            <a:r>
              <a:rPr lang="en-US" dirty="0" smtClean="0"/>
              <a:t> data mart.</a:t>
            </a:r>
            <a:endParaRPr lang="en-US" dirty="0"/>
          </a:p>
        </p:txBody>
      </p:sp>
      <p:sp>
        <p:nvSpPr>
          <p:cNvPr id="7" name="Rounded Rectangular Callout 6"/>
          <p:cNvSpPr/>
          <p:nvPr/>
        </p:nvSpPr>
        <p:spPr>
          <a:xfrm>
            <a:off x="1638300" y="4695824"/>
            <a:ext cx="9305925" cy="990601"/>
          </a:xfrm>
          <a:prstGeom prst="wedgeRoundRectCallout">
            <a:avLst>
              <a:gd name="adj1" fmla="val -24172"/>
              <a:gd name="adj2" fmla="val 5100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Note that at this point, the </a:t>
            </a:r>
            <a:r>
              <a:rPr lang="en-US" dirty="0" err="1" smtClean="0"/>
              <a:t>InventoryFact</a:t>
            </a:r>
            <a:r>
              <a:rPr lang="en-US" dirty="0" smtClean="0"/>
              <a:t> table in the </a:t>
            </a:r>
            <a:r>
              <a:rPr lang="en-US" dirty="0" err="1" smtClean="0"/>
              <a:t>MaxMinManufacturingDM</a:t>
            </a:r>
            <a:r>
              <a:rPr lang="en-US" dirty="0" smtClean="0"/>
              <a:t> data mart has been populated. You can check it using the SQL Server Management Studio as shown on the next slide. Similarly, the </a:t>
            </a:r>
            <a:r>
              <a:rPr lang="en-US" dirty="0" err="1" smtClean="0"/>
              <a:t>ManufacturingFact</a:t>
            </a:r>
            <a:r>
              <a:rPr lang="en-US" dirty="0" smtClean="0"/>
              <a:t> table should have been populated as well.</a:t>
            </a:r>
            <a:endParaRPr lang="en-US" dirty="0"/>
          </a:p>
        </p:txBody>
      </p:sp>
    </p:spTree>
    <p:extLst>
      <p:ext uri="{BB962C8B-B14F-4D97-AF65-F5344CB8AC3E}">
        <p14:creationId xmlns:p14="http://schemas.microsoft.com/office/powerpoint/2010/main" val="23666597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125656" cy="873125"/>
          </a:xfrm>
        </p:spPr>
        <p:txBody>
          <a:bodyPr/>
          <a:lstStyle/>
          <a:p>
            <a:r>
              <a:rPr lang="en-US" dirty="0" smtClean="0"/>
              <a:t>The Content of the </a:t>
            </a:r>
            <a:r>
              <a:rPr lang="en-US" dirty="0" err="1" smtClean="0"/>
              <a:t>InventoryFact</a:t>
            </a:r>
            <a:r>
              <a:rPr lang="en-US" dirty="0" smtClean="0"/>
              <a:t> Table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2987" y="1238249"/>
            <a:ext cx="9296399" cy="5229225"/>
          </a:xfrm>
        </p:spPr>
      </p:pic>
    </p:spTree>
    <p:extLst>
      <p:ext uri="{BB962C8B-B14F-4D97-AF65-F5344CB8AC3E}">
        <p14:creationId xmlns:p14="http://schemas.microsoft.com/office/powerpoint/2010/main" val="624441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0725"/>
          </a:xfrm>
        </p:spPr>
        <p:txBody>
          <a:bodyPr/>
          <a:lstStyle/>
          <a:p>
            <a:r>
              <a:rPr lang="en-US" dirty="0" smtClean="0"/>
              <a:t>Creating a Project Connection Manager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1522" y="1152524"/>
            <a:ext cx="9635066" cy="5419725"/>
          </a:xfrm>
        </p:spPr>
      </p:pic>
      <p:sp>
        <p:nvSpPr>
          <p:cNvPr id="5" name="Rounded Rectangular Callout 4"/>
          <p:cNvSpPr/>
          <p:nvPr/>
        </p:nvSpPr>
        <p:spPr>
          <a:xfrm>
            <a:off x="5972175" y="5219699"/>
            <a:ext cx="5543197" cy="411459"/>
          </a:xfrm>
          <a:prstGeom prst="wedgeRoundRectCallout">
            <a:avLst>
              <a:gd name="adj1" fmla="val -57551"/>
              <a:gd name="adj2" fmla="val 4168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3</a:t>
            </a:r>
            <a:r>
              <a:rPr lang="en-US" dirty="0" smtClean="0"/>
              <a:t>. Right-click the </a:t>
            </a:r>
            <a:r>
              <a:rPr lang="en-US" dirty="0" err="1" smtClean="0"/>
              <a:t>MaxMinManufacturingDM</a:t>
            </a:r>
            <a:r>
              <a:rPr lang="en-US" dirty="0" smtClean="0"/>
              <a:t> connection.</a:t>
            </a:r>
            <a:endParaRPr lang="en-US" dirty="0"/>
          </a:p>
        </p:txBody>
      </p:sp>
      <p:sp>
        <p:nvSpPr>
          <p:cNvPr id="6" name="Rounded Rectangular Callout 5"/>
          <p:cNvSpPr/>
          <p:nvPr/>
        </p:nvSpPr>
        <p:spPr>
          <a:xfrm>
            <a:off x="725310" y="2490391"/>
            <a:ext cx="2293054" cy="738584"/>
          </a:xfrm>
          <a:prstGeom prst="wedgeRoundRectCallout">
            <a:avLst>
              <a:gd name="adj1" fmla="val 162230"/>
              <a:gd name="adj2" fmla="val -1138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4</a:t>
            </a:r>
            <a:r>
              <a:rPr lang="en-US" dirty="0" smtClean="0"/>
              <a:t>. Select Convert to Project Connection.</a:t>
            </a:r>
            <a:endParaRPr lang="en-US" dirty="0"/>
          </a:p>
        </p:txBody>
      </p:sp>
      <p:sp>
        <p:nvSpPr>
          <p:cNvPr id="7" name="Rounded Rectangular Callout 6"/>
          <p:cNvSpPr/>
          <p:nvPr/>
        </p:nvSpPr>
        <p:spPr>
          <a:xfrm>
            <a:off x="8676220" y="3749178"/>
            <a:ext cx="2839152" cy="940891"/>
          </a:xfrm>
          <a:prstGeom prst="wedgeRoundRectCallout">
            <a:avLst>
              <a:gd name="adj1" fmla="val -27870"/>
              <a:gd name="adj2" fmla="val -108215"/>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If </a:t>
            </a:r>
            <a:r>
              <a:rPr lang="en-US" dirty="0" err="1" smtClean="0"/>
              <a:t>DimensionLoad.dtsx</a:t>
            </a:r>
            <a:r>
              <a:rPr lang="en-US" dirty="0" smtClean="0"/>
              <a:t> is not open, double click it in the SSIS Packages folder </a:t>
            </a:r>
            <a:endParaRPr lang="en-US" dirty="0"/>
          </a:p>
        </p:txBody>
      </p:sp>
      <p:sp>
        <p:nvSpPr>
          <p:cNvPr id="8" name="Rounded Rectangular Callout 7"/>
          <p:cNvSpPr/>
          <p:nvPr/>
        </p:nvSpPr>
        <p:spPr>
          <a:xfrm>
            <a:off x="5486400" y="1152524"/>
            <a:ext cx="3562350" cy="714474"/>
          </a:xfrm>
          <a:prstGeom prst="wedgeRoundRectCallout">
            <a:avLst>
              <a:gd name="adj1" fmla="val -93105"/>
              <a:gd name="adj2" fmla="val 5095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Be sure that </a:t>
            </a:r>
            <a:r>
              <a:rPr lang="en-US" dirty="0" err="1" smtClean="0"/>
              <a:t>DimensionLoad.dtsx</a:t>
            </a:r>
            <a:r>
              <a:rPr lang="en-US" dirty="0" smtClean="0"/>
              <a:t> is open (in design mode). </a:t>
            </a:r>
            <a:endParaRPr lang="en-US" dirty="0"/>
          </a:p>
        </p:txBody>
      </p:sp>
    </p:spTree>
    <p:extLst>
      <p:ext uri="{BB962C8B-B14F-4D97-AF65-F5344CB8AC3E}">
        <p14:creationId xmlns:p14="http://schemas.microsoft.com/office/powerpoint/2010/main" val="5165558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50" y="1118790"/>
            <a:ext cx="9661172" cy="5434409"/>
          </a:xfrm>
        </p:spPr>
      </p:pic>
      <p:sp>
        <p:nvSpPr>
          <p:cNvPr id="4" name="Title 1"/>
          <p:cNvSpPr txBox="1">
            <a:spLocks/>
          </p:cNvSpPr>
          <p:nvPr/>
        </p:nvSpPr>
        <p:spPr>
          <a:xfrm>
            <a:off x="876300" y="136525"/>
            <a:ext cx="10515600" cy="7207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Creating a Project Connection Manager (continued)</a:t>
            </a:r>
            <a:endParaRPr lang="en-US" dirty="0"/>
          </a:p>
        </p:txBody>
      </p:sp>
      <p:sp>
        <p:nvSpPr>
          <p:cNvPr id="6" name="Rounded Rectangular Callout 5"/>
          <p:cNvSpPr/>
          <p:nvPr/>
        </p:nvSpPr>
        <p:spPr>
          <a:xfrm>
            <a:off x="5734050" y="4619624"/>
            <a:ext cx="5981700" cy="704851"/>
          </a:xfrm>
          <a:prstGeom prst="wedgeRoundRectCallout">
            <a:avLst>
              <a:gd name="adj1" fmla="val -67510"/>
              <a:gd name="adj2" fmla="val 633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smtClean="0"/>
              <a:t>2. The connection name is preceded by (project) to indicate it is a link to a project connection, not a package connection.</a:t>
            </a:r>
            <a:endParaRPr lang="en-US" dirty="0"/>
          </a:p>
        </p:txBody>
      </p:sp>
      <p:sp>
        <p:nvSpPr>
          <p:cNvPr id="7" name="Rounded Rectangular Callout 6"/>
          <p:cNvSpPr/>
          <p:nvPr/>
        </p:nvSpPr>
        <p:spPr>
          <a:xfrm>
            <a:off x="6619875" y="1118790"/>
            <a:ext cx="3562350" cy="971551"/>
          </a:xfrm>
          <a:prstGeom prst="wedgeRoundRectCallout">
            <a:avLst>
              <a:gd name="adj1" fmla="val 38713"/>
              <a:gd name="adj2" fmla="val 13526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lstStyle/>
          <a:p>
            <a:pPr algn="ctr"/>
            <a:r>
              <a:rPr lang="en-US" dirty="0"/>
              <a:t>1</a:t>
            </a:r>
            <a:r>
              <a:rPr lang="en-US" dirty="0" smtClean="0"/>
              <a:t>. The </a:t>
            </a:r>
            <a:r>
              <a:rPr lang="en-US" dirty="0" err="1" smtClean="0"/>
              <a:t>MaxMinManufacturingDM</a:t>
            </a:r>
            <a:r>
              <a:rPr lang="en-US" dirty="0" smtClean="0"/>
              <a:t> connection is moved to the Connection Managers folder.</a:t>
            </a:r>
            <a:endParaRPr lang="en-US" dirty="0"/>
          </a:p>
        </p:txBody>
      </p:sp>
    </p:spTree>
    <p:extLst>
      <p:ext uri="{BB962C8B-B14F-4D97-AF65-F5344CB8AC3E}">
        <p14:creationId xmlns:p14="http://schemas.microsoft.com/office/powerpoint/2010/main" val="649665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3716</Words>
  <Application>Microsoft Office PowerPoint</Application>
  <PresentationFormat>Widescreen</PresentationFormat>
  <Paragraphs>278</Paragraphs>
  <Slides>78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Office Theme</vt:lpstr>
      <vt:lpstr>Using Integration Services to Load Two Fact Tables in the MaxMinManufacturingDM Database</vt:lpstr>
      <vt:lpstr>The Purpose of this Tutorial </vt:lpstr>
      <vt:lpstr>Adding a Second Fact Table to the MaxMinManufacturingDM Data Mart</vt:lpstr>
      <vt:lpstr>Adding a Second Fact Table to the MaxMinManufacturingDM Data Mart (continued)</vt:lpstr>
      <vt:lpstr>Adding a Second Fact Table to the MaxMinManufacturingDM Data Mart (continued)</vt:lpstr>
      <vt:lpstr>Launch SQL Server Data Tools</vt:lpstr>
      <vt:lpstr>Open MaxMinManufacturingDMLoad Project</vt:lpstr>
      <vt:lpstr>Creating a Project Connection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Content of the InventoryFact Table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Integration Services to Populate Two Fact Tables in the MaxMinManufacturingDM Database</dc:title>
  <dc:creator>myultrabook</dc:creator>
  <cp:lastModifiedBy>myultrabook</cp:lastModifiedBy>
  <cp:revision>111</cp:revision>
  <dcterms:created xsi:type="dcterms:W3CDTF">2015-09-14T01:34:03Z</dcterms:created>
  <dcterms:modified xsi:type="dcterms:W3CDTF">2015-09-16T17:26:44Z</dcterms:modified>
</cp:coreProperties>
</file>